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9" r:id="rId2"/>
    <p:sldId id="281" r:id="rId3"/>
    <p:sldId id="268" r:id="rId4"/>
    <p:sldId id="271" r:id="rId5"/>
    <p:sldId id="260" r:id="rId6"/>
    <p:sldId id="272" r:id="rId7"/>
    <p:sldId id="282" r:id="rId8"/>
    <p:sldId id="274" r:id="rId9"/>
    <p:sldId id="280" r:id="rId10"/>
    <p:sldId id="277" r:id="rId11"/>
    <p:sldId id="283" r:id="rId12"/>
    <p:sldId id="279" r:id="rId13"/>
    <p:sldId id="270" r:id="rId14"/>
    <p:sldId id="278" r:id="rId15"/>
    <p:sldId id="284" r:id="rId16"/>
    <p:sldId id="266" r:id="rId17"/>
    <p:sldId id="267" r:id="rId18"/>
    <p:sldId id="27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showGuides="1">
      <p:cViewPr varScale="1">
        <p:scale>
          <a:sx n="86" d="100"/>
          <a:sy n="86" d="100"/>
        </p:scale>
        <p:origin x="42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1D11A2-51BA-49C6-8367-F0AA7338D2B4}" type="datetimeFigureOut">
              <a:rPr lang="zh-CN" altLang="en-US" smtClean="0"/>
              <a:t>2020/3/6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9F208-5AE7-4C74-9A3D-1A159B453DB6}" type="slidenum">
              <a:rPr lang="zh-CN" altLang="en-US" smtClean="0"/>
              <a:t>‹#›</a:t>
            </a:fld>
            <a:endParaRPr lang="zh-CN" altLang="en-US"/>
          </a:p>
        </p:txBody>
      </p:sp>
    </p:spTree>
    <p:extLst>
      <p:ext uri="{BB962C8B-B14F-4D97-AF65-F5344CB8AC3E}">
        <p14:creationId xmlns:p14="http://schemas.microsoft.com/office/powerpoint/2010/main" val="13640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1AB251-8DCD-224E-81C8-22429DE52D55}" type="slidenum">
              <a:rPr kumimoji="1" lang="zh-CN" altLang="en-US" sz="1200" b="0" i="0" u="none" strike="noStrike" kern="1200" cap="none" spc="0" normalizeH="0" baseline="0" noProof="0" smtClean="0">
                <a:ln>
                  <a:noFill/>
                </a:ln>
                <a:solidFill>
                  <a:prstClr val="black"/>
                </a:solidFill>
                <a:effectLst/>
                <a:uLnTx/>
                <a:uFillTx/>
                <a:latin typeface="Calibri"/>
                <a:ea typeface="宋体"/>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Calibri"/>
              <a:ea typeface="宋体"/>
              <a:cs typeface="+mn-cs"/>
            </a:endParaRPr>
          </a:p>
        </p:txBody>
      </p:sp>
    </p:spTree>
    <p:extLst>
      <p:ext uri="{BB962C8B-B14F-4D97-AF65-F5344CB8AC3E}">
        <p14:creationId xmlns:p14="http://schemas.microsoft.com/office/powerpoint/2010/main" val="261280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endParaRPr lang="en-US" altLang="zh-CN" b="1"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1AB251-8DCD-224E-81C8-22429DE52D55}" type="slidenum">
              <a:rPr kumimoji="1"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1"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8192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1AB251-8DCD-224E-81C8-22429DE52D55}" type="slidenum">
              <a:rPr kumimoji="1"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21163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加黑体，道闸加视场角</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6ADF73F-C021-4F84-93A0-747237478121}"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58538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9F3D07C-BDC9-934C-97E3-32FBA4F7B265}" type="slidenum">
              <a:rPr kumimoji="1"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1"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8588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加黑体，道闸加视场角</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6ADF73F-C021-4F84-93A0-747237478121}"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1266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9F3D07C-BDC9-934C-97E3-32FBA4F7B265}" type="slidenum">
              <a:rPr kumimoji="1"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00104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产品/方案封面">
    <p:spTree>
      <p:nvGrpSpPr>
        <p:cNvPr id="1" name=""/>
        <p:cNvGrpSpPr/>
        <p:nvPr/>
      </p:nvGrpSpPr>
      <p:grpSpPr>
        <a:xfrm>
          <a:off x="0" y="0"/>
          <a:ext cx="0" cy="0"/>
          <a:chOff x="0" y="0"/>
          <a:chExt cx="0" cy="0"/>
        </a:xfrm>
      </p:grpSpPr>
      <p:grpSp>
        <p:nvGrpSpPr>
          <p:cNvPr id="6" name="组 5"/>
          <p:cNvGrpSpPr/>
          <p:nvPr userDrawn="1"/>
        </p:nvGrpSpPr>
        <p:grpSpPr>
          <a:xfrm>
            <a:off x="-1" y="0"/>
            <a:ext cx="12321703" cy="6858000"/>
            <a:chOff x="-1" y="0"/>
            <a:chExt cx="9241277" cy="5143500"/>
          </a:xfrm>
        </p:grpSpPr>
        <p:pic>
          <p:nvPicPr>
            <p:cNvPr id="17" name="图片 1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241277" cy="5143500"/>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637" y="0"/>
              <a:ext cx="9144000" cy="5141596"/>
            </a:xfrm>
            <a:prstGeom prst="rect">
              <a:avLst/>
            </a:prstGeom>
          </p:spPr>
        </p:pic>
        <p:pic>
          <p:nvPicPr>
            <p:cNvPr id="21" name="图片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7778" y="371176"/>
              <a:ext cx="1299295" cy="388745"/>
            </a:xfrm>
            <a:prstGeom prst="rect">
              <a:avLst/>
            </a:prstGeom>
          </p:spPr>
        </p:pic>
      </p:grpSp>
      <p:sp>
        <p:nvSpPr>
          <p:cNvPr id="30" name="文本占位符 29"/>
          <p:cNvSpPr>
            <a:spLocks noGrp="1"/>
          </p:cNvSpPr>
          <p:nvPr>
            <p:ph type="body" sz="quarter" idx="15" hasCustomPrompt="1"/>
          </p:nvPr>
        </p:nvSpPr>
        <p:spPr>
          <a:xfrm>
            <a:off x="1723595" y="2179401"/>
            <a:ext cx="8559619" cy="1219200"/>
          </a:xfrm>
        </p:spPr>
        <p:txBody>
          <a:bodyPr>
            <a:noAutofit/>
          </a:bodyPr>
          <a:lstStyle>
            <a:lvl1pPr marL="0" indent="0" algn="ctr">
              <a:buNone/>
              <a:defRPr sz="8000" b="1">
                <a:solidFill>
                  <a:schemeClr val="bg1"/>
                </a:solidFill>
              </a:defRPr>
            </a:lvl1pPr>
            <a:lvl2pPr marL="457189" indent="0">
              <a:buNone/>
              <a:defRPr/>
            </a:lvl2pPr>
            <a:lvl3pPr marL="914377" indent="0">
              <a:buNone/>
              <a:defRPr/>
            </a:lvl3pPr>
            <a:lvl4pPr marL="1371566" indent="0">
              <a:buNone/>
              <a:defRPr/>
            </a:lvl4pPr>
            <a:lvl5pPr marL="1828754" indent="0">
              <a:buNone/>
              <a:defRPr/>
            </a:lvl5pPr>
          </a:lstStyle>
          <a:p>
            <a:pPr lvl="0"/>
            <a:r>
              <a:rPr kumimoji="1" lang="zh-CN" altLang="en-US" dirty="0"/>
              <a:t>产品 </a:t>
            </a:r>
            <a:r>
              <a:rPr kumimoji="1" lang="en-US" altLang="zh-CN" dirty="0"/>
              <a:t>/</a:t>
            </a:r>
            <a:r>
              <a:rPr kumimoji="1" lang="zh-CN" altLang="en-US" dirty="0"/>
              <a:t> 方案名称</a:t>
            </a:r>
          </a:p>
        </p:txBody>
      </p:sp>
      <p:cxnSp>
        <p:nvCxnSpPr>
          <p:cNvPr id="7" name="直接连接符 15">
            <a:extLst>
              <a:ext uri="{FF2B5EF4-FFF2-40B4-BE49-F238E27FC236}">
                <a16:creationId xmlns:a16="http://schemas.microsoft.com/office/drawing/2014/main" id="{EA57E4A8-61DB-4AB4-8FE5-6BE63E6E5CD9}"/>
              </a:ext>
            </a:extLst>
          </p:cNvPr>
          <p:cNvCxnSpPr/>
          <p:nvPr userDrawn="1"/>
        </p:nvCxnSpPr>
        <p:spPr>
          <a:xfrm>
            <a:off x="9199482" y="3646435"/>
            <a:ext cx="1602988" cy="0"/>
          </a:xfrm>
          <a:prstGeom prst="line">
            <a:avLst/>
          </a:prstGeom>
          <a:ln w="25400">
            <a:gradFill flip="none" rotWithShape="1">
              <a:gsLst>
                <a:gs pos="0">
                  <a:srgbClr val="0070C0"/>
                </a:gs>
                <a:gs pos="100000">
                  <a:schemeClr val="accent5">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直接连接符 15">
            <a:extLst>
              <a:ext uri="{FF2B5EF4-FFF2-40B4-BE49-F238E27FC236}">
                <a16:creationId xmlns:a16="http://schemas.microsoft.com/office/drawing/2014/main" id="{EA57E4A8-61DB-4AB4-8FE5-6BE63E6E5CD9}"/>
              </a:ext>
            </a:extLst>
          </p:cNvPr>
          <p:cNvCxnSpPr/>
          <p:nvPr userDrawn="1"/>
        </p:nvCxnSpPr>
        <p:spPr>
          <a:xfrm>
            <a:off x="1514603" y="3624328"/>
            <a:ext cx="1602988" cy="0"/>
          </a:xfrm>
          <a:prstGeom prst="line">
            <a:avLst/>
          </a:prstGeom>
          <a:ln w="25400">
            <a:gradFill flip="none" rotWithShape="1">
              <a:gsLst>
                <a:gs pos="100000">
                  <a:srgbClr val="0070C0"/>
                </a:gs>
                <a:gs pos="0">
                  <a:schemeClr val="accent5">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9" name="组 8"/>
          <p:cNvGrpSpPr/>
          <p:nvPr userDrawn="1"/>
        </p:nvGrpSpPr>
        <p:grpSpPr>
          <a:xfrm>
            <a:off x="3762675" y="3449594"/>
            <a:ext cx="4796350" cy="461665"/>
            <a:chOff x="2845607" y="3902543"/>
            <a:chExt cx="3597263" cy="346249"/>
          </a:xfrm>
        </p:grpSpPr>
        <p:sp>
          <p:nvSpPr>
            <p:cNvPr id="11" name="矩形 10">
              <a:extLst>
                <a:ext uri="{FF2B5EF4-FFF2-40B4-BE49-F238E27FC236}">
                  <a16:creationId xmlns:a16="http://schemas.microsoft.com/office/drawing/2014/main" id="{78553AB0-2BC2-4B24-B705-9863690A0004}"/>
                </a:ext>
              </a:extLst>
            </p:cNvPr>
            <p:cNvSpPr/>
            <p:nvPr/>
          </p:nvSpPr>
          <p:spPr>
            <a:xfrm>
              <a:off x="2845607" y="3902543"/>
              <a:ext cx="1742168" cy="346249"/>
            </a:xfrm>
            <a:prstGeom prst="rect">
              <a:avLst/>
            </a:prstGeom>
          </p:spPr>
          <p:txBody>
            <a:bodyPr wrap="square">
              <a:spAutoFit/>
            </a:bodyPr>
            <a:lstStyle/>
            <a:p>
              <a:pPr algn="ctr"/>
              <a:r>
                <a:rPr lang="en-US" altLang="zh-CN" sz="2400" dirty="0">
                  <a:solidFill>
                    <a:schemeClr val="bg1"/>
                  </a:solidFill>
                  <a:latin typeface="Microsoft YaHei" charset="-122"/>
                  <a:ea typeface="Microsoft YaHei" charset="-122"/>
                  <a:cs typeface="Microsoft YaHei" charset="-122"/>
                </a:rPr>
                <a:t>High Accuracy</a:t>
              </a:r>
              <a:endParaRPr lang="zh-CN" altLang="en-US" sz="2400" dirty="0">
                <a:solidFill>
                  <a:schemeClr val="bg1"/>
                </a:solidFill>
                <a:latin typeface="Microsoft YaHei" charset="-122"/>
                <a:ea typeface="Microsoft YaHei" charset="-122"/>
                <a:cs typeface="Microsoft YaHei" charset="-122"/>
              </a:endParaRPr>
            </a:p>
          </p:txBody>
        </p:sp>
        <p:sp>
          <p:nvSpPr>
            <p:cNvPr id="12" name="矩形 11">
              <a:extLst>
                <a:ext uri="{FF2B5EF4-FFF2-40B4-BE49-F238E27FC236}">
                  <a16:creationId xmlns:a16="http://schemas.microsoft.com/office/drawing/2014/main" id="{3FB9EADA-7460-4EE3-AF73-C77E7FC0932B}"/>
                </a:ext>
              </a:extLst>
            </p:cNvPr>
            <p:cNvSpPr/>
            <p:nvPr/>
          </p:nvSpPr>
          <p:spPr>
            <a:xfrm>
              <a:off x="4697626" y="3902543"/>
              <a:ext cx="1745244" cy="346249"/>
            </a:xfrm>
            <a:prstGeom prst="rect">
              <a:avLst/>
            </a:prstGeom>
          </p:spPr>
          <p:txBody>
            <a:bodyPr wrap="square">
              <a:spAutoFit/>
            </a:bodyPr>
            <a:lstStyle/>
            <a:p>
              <a:pPr algn="ctr"/>
              <a:r>
                <a:rPr lang="en-US" altLang="zh-CN" sz="2400" dirty="0">
                  <a:solidFill>
                    <a:schemeClr val="bg1"/>
                  </a:solidFill>
                  <a:latin typeface="Microsoft YaHei" charset="-122"/>
                  <a:ea typeface="Microsoft YaHei" charset="-122"/>
                  <a:cs typeface="Microsoft YaHei" charset="-122"/>
                </a:rPr>
                <a:t>Non-Contact</a:t>
              </a:r>
              <a:endParaRPr lang="zh-CN" altLang="en-US" sz="2400" dirty="0">
                <a:solidFill>
                  <a:schemeClr val="bg1"/>
                </a:solidFill>
                <a:latin typeface="Microsoft YaHei" charset="-122"/>
                <a:ea typeface="Microsoft YaHei" charset="-122"/>
                <a:cs typeface="Microsoft YaHei" charset="-122"/>
              </a:endParaRPr>
            </a:p>
          </p:txBody>
        </p:sp>
        <p:cxnSp>
          <p:nvCxnSpPr>
            <p:cNvPr id="15" name="直接连接符 28">
              <a:extLst>
                <a:ext uri="{FF2B5EF4-FFF2-40B4-BE49-F238E27FC236}">
                  <a16:creationId xmlns:a16="http://schemas.microsoft.com/office/drawing/2014/main" id="{6CA4687E-F427-4D3A-B42B-09CB18F540A2}"/>
                </a:ext>
              </a:extLst>
            </p:cNvPr>
            <p:cNvCxnSpPr>
              <a:cxnSpLocks/>
            </p:cNvCxnSpPr>
            <p:nvPr/>
          </p:nvCxnSpPr>
          <p:spPr>
            <a:xfrm>
              <a:off x="4642700" y="4000586"/>
              <a:ext cx="0" cy="1481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080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模板">
    <p:spTree>
      <p:nvGrpSpPr>
        <p:cNvPr id="1" name=""/>
        <p:cNvGrpSpPr/>
        <p:nvPr/>
      </p:nvGrpSpPr>
      <p:grpSpPr>
        <a:xfrm>
          <a:off x="0" y="0"/>
          <a:ext cx="0" cy="0"/>
          <a:chOff x="0" y="0"/>
          <a:chExt cx="0" cy="0"/>
        </a:xfrm>
      </p:grpSpPr>
      <p:grpSp>
        <p:nvGrpSpPr>
          <p:cNvPr id="20" name="组 19"/>
          <p:cNvGrpSpPr/>
          <p:nvPr userDrawn="1"/>
        </p:nvGrpSpPr>
        <p:grpSpPr>
          <a:xfrm>
            <a:off x="0" y="1"/>
            <a:ext cx="12192000" cy="6858001"/>
            <a:chOff x="0" y="0"/>
            <a:chExt cx="9144000" cy="5143501"/>
          </a:xfrm>
        </p:grpSpPr>
        <p:sp>
          <p:nvSpPr>
            <p:cNvPr id="21" name="矩形 20"/>
            <p:cNvSpPr/>
            <p:nvPr userDrawn="1"/>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kumimoji="1" lang="zh-CN" altLang="en-US" sz="1351"/>
            </a:p>
          </p:txBody>
        </p:sp>
        <p:pic>
          <p:nvPicPr>
            <p:cNvPr id="22" name="图片 21"/>
            <p:cNvPicPr>
              <a:picLocks noChangeAspect="1"/>
            </p:cNvPicPr>
            <p:nvPr userDrawn="1"/>
          </p:nvPicPr>
          <p:blipFill rotWithShape="1">
            <a:blip r:embed="rId2" cstate="print">
              <a:extLst>
                <a:ext uri="{28A0092B-C50C-407E-A947-70E740481C1C}">
                  <a14:useLocalDpi xmlns:a14="http://schemas.microsoft.com/office/drawing/2010/main"/>
                </a:ext>
              </a:extLst>
            </a:blip>
            <a:srcRect t="-672"/>
            <a:stretch/>
          </p:blipFill>
          <p:spPr>
            <a:xfrm>
              <a:off x="0" y="1"/>
              <a:ext cx="9144000" cy="5143500"/>
            </a:xfrm>
            <a:prstGeom prst="rect">
              <a:avLst/>
            </a:prstGeom>
          </p:spPr>
        </p:pic>
        <p:pic>
          <p:nvPicPr>
            <p:cNvPr id="23" name="图片 22"/>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a:stretch/>
          </p:blipFill>
          <p:spPr>
            <a:xfrm>
              <a:off x="0" y="0"/>
              <a:ext cx="9144000" cy="5143500"/>
            </a:xfrm>
            <a:prstGeom prst="rect">
              <a:avLst/>
            </a:prstGeom>
            <a:effectLst/>
          </p:spPr>
        </p:pic>
        <p:pic>
          <p:nvPicPr>
            <p:cNvPr id="24" name="图片 2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4849" y="340283"/>
              <a:ext cx="1072695" cy="320947"/>
            </a:xfrm>
            <a:prstGeom prst="rect">
              <a:avLst/>
            </a:prstGeom>
          </p:spPr>
        </p:pic>
      </p:grpSp>
      <p:sp>
        <p:nvSpPr>
          <p:cNvPr id="7" name="Rectangle 2"/>
          <p:cNvSpPr/>
          <p:nvPr userDrawn="1"/>
        </p:nvSpPr>
        <p:spPr>
          <a:xfrm>
            <a:off x="783212" y="2779250"/>
            <a:ext cx="4392796" cy="1363051"/>
          </a:xfrm>
          <a:prstGeom prst="rect">
            <a:avLst/>
          </a:prstGeom>
          <a:noFill/>
        </p:spPr>
        <p:txBody>
          <a:bodyPr wrap="square">
            <a:noAutofit/>
          </a:bodyPr>
          <a:lstStyle/>
          <a:p>
            <a:pPr algn="r"/>
            <a:r>
              <a:rPr lang="en-US" altLang="zh-CN" sz="8000" b="1" dirty="0">
                <a:solidFill>
                  <a:schemeClr val="bg1"/>
                </a:solidFill>
                <a:latin typeface="Microsoft YaHei" charset="-122"/>
                <a:ea typeface="Microsoft YaHei" charset="-122"/>
                <a:cs typeface="Microsoft YaHei" charset="-122"/>
              </a:rPr>
              <a:t>Content</a:t>
            </a:r>
            <a:endParaRPr lang="zh-CN" altLang="en-US" sz="8000" b="1" dirty="0">
              <a:solidFill>
                <a:schemeClr val="bg1"/>
              </a:solidFill>
              <a:latin typeface="Microsoft YaHei" charset="-122"/>
              <a:ea typeface="Microsoft YaHei" charset="-122"/>
              <a:cs typeface="Microsoft YaHei" charset="-122"/>
            </a:endParaRPr>
          </a:p>
        </p:txBody>
      </p:sp>
      <p:sp>
        <p:nvSpPr>
          <p:cNvPr id="9" name="文本占位符 27"/>
          <p:cNvSpPr>
            <a:spLocks noGrp="1"/>
          </p:cNvSpPr>
          <p:nvPr>
            <p:ph type="body" sz="quarter" idx="13" hasCustomPrompt="1"/>
          </p:nvPr>
        </p:nvSpPr>
        <p:spPr>
          <a:xfrm>
            <a:off x="5361313" y="2370389"/>
            <a:ext cx="1219200" cy="3296376"/>
          </a:xfrm>
        </p:spPr>
        <p:txBody>
          <a:bodyPr>
            <a:noAutofit/>
          </a:bodyPr>
          <a:lstStyle>
            <a:lvl1pPr marL="0" indent="0">
              <a:lnSpc>
                <a:spcPts val="8000"/>
              </a:lnSpc>
              <a:buNone/>
              <a:defRPr sz="5333">
                <a:solidFill>
                  <a:schemeClr val="bg1"/>
                </a:solidFill>
                <a:latin typeface="Impact" charset="0"/>
                <a:ea typeface="Impact" charset="0"/>
                <a:cs typeface="Impact" charset="0"/>
              </a:defRPr>
            </a:lvl1pPr>
          </a:lstStyle>
          <a:p>
            <a:pPr lvl="0"/>
            <a:r>
              <a:rPr kumimoji="1" lang="en-US" altLang="zh-CN" dirty="0"/>
              <a:t>02</a:t>
            </a:r>
          </a:p>
          <a:p>
            <a:pPr lvl="0"/>
            <a:r>
              <a:rPr kumimoji="1" lang="en-US" altLang="zh-CN" dirty="0"/>
              <a:t>03</a:t>
            </a:r>
          </a:p>
          <a:p>
            <a:pPr lvl="0"/>
            <a:r>
              <a:rPr kumimoji="1" lang="en-US" altLang="zh-CN" dirty="0"/>
              <a:t>04</a:t>
            </a:r>
            <a:endParaRPr kumimoji="1" lang="zh-CN" altLang="en-US" dirty="0"/>
          </a:p>
        </p:txBody>
      </p:sp>
      <p:sp>
        <p:nvSpPr>
          <p:cNvPr id="10" name="文本占位符 30"/>
          <p:cNvSpPr>
            <a:spLocks noGrp="1"/>
          </p:cNvSpPr>
          <p:nvPr>
            <p:ph type="body" sz="quarter" idx="14" hasCustomPrompt="1"/>
          </p:nvPr>
        </p:nvSpPr>
        <p:spPr>
          <a:xfrm>
            <a:off x="6372838" y="1419653"/>
            <a:ext cx="4886445" cy="784691"/>
          </a:xfrm>
        </p:spPr>
        <p:txBody>
          <a:bodyPr>
            <a:noAutofit/>
          </a:bodyPr>
          <a:lstStyle>
            <a:lvl1pPr marL="0" indent="0">
              <a:buNone/>
              <a:defRPr sz="1867" b="1">
                <a:solidFill>
                  <a:srgbClr val="00B0F0"/>
                </a:solidFill>
              </a:defRPr>
            </a:lvl1pPr>
            <a:lvl2pPr marL="457189" indent="0">
              <a:buNone/>
              <a:defRPr sz="1400" b="0">
                <a:solidFill>
                  <a:schemeClr val="accent5"/>
                </a:solidFill>
              </a:defRPr>
            </a:lvl2pPr>
            <a:lvl3pPr marL="914377" indent="0">
              <a:buNone/>
              <a:defRPr sz="2133" b="1">
                <a:solidFill>
                  <a:schemeClr val="accent5"/>
                </a:solidFill>
              </a:defRPr>
            </a:lvl3pPr>
            <a:lvl4pPr marL="1371566" indent="0">
              <a:buNone/>
              <a:defRPr sz="2133" b="1">
                <a:solidFill>
                  <a:schemeClr val="accent5"/>
                </a:solidFill>
              </a:defRPr>
            </a:lvl4pPr>
            <a:lvl5pPr marL="1828754" indent="0">
              <a:buNone/>
              <a:defRPr sz="2133" b="1">
                <a:solidFill>
                  <a:schemeClr val="accent5"/>
                </a:solidFill>
              </a:defRPr>
            </a:lvl5pPr>
          </a:lstStyle>
          <a:p>
            <a:pPr lvl="0"/>
            <a:r>
              <a:rPr kumimoji="1" lang="zh-CN" altLang="en-US" dirty="0"/>
              <a:t>单击此处编辑目录标题</a:t>
            </a:r>
          </a:p>
        </p:txBody>
      </p:sp>
      <p:sp>
        <p:nvSpPr>
          <p:cNvPr id="11" name="文本占位符 27"/>
          <p:cNvSpPr>
            <a:spLocks noGrp="1"/>
          </p:cNvSpPr>
          <p:nvPr>
            <p:ph type="body" sz="quarter" idx="15" hasCustomPrompt="1"/>
          </p:nvPr>
        </p:nvSpPr>
        <p:spPr>
          <a:xfrm>
            <a:off x="5361313" y="1236580"/>
            <a:ext cx="1219200" cy="1130145"/>
          </a:xfrm>
        </p:spPr>
        <p:txBody>
          <a:bodyPr>
            <a:noAutofit/>
          </a:bodyPr>
          <a:lstStyle>
            <a:lvl1pPr marL="0" indent="0">
              <a:lnSpc>
                <a:spcPts val="8000"/>
              </a:lnSpc>
              <a:buNone/>
              <a:defRPr sz="5333">
                <a:solidFill>
                  <a:srgbClr val="00B0F0"/>
                </a:solidFill>
                <a:latin typeface="Impact" charset="0"/>
                <a:ea typeface="Impact" charset="0"/>
                <a:cs typeface="Impact" charset="0"/>
              </a:defRPr>
            </a:lvl1pPr>
          </a:lstStyle>
          <a:p>
            <a:pPr lvl="0"/>
            <a:r>
              <a:rPr kumimoji="1" lang="en-US" altLang="zh-CN" dirty="0"/>
              <a:t>01</a:t>
            </a:r>
            <a:endParaRPr kumimoji="1" lang="zh-CN" altLang="en-US" dirty="0"/>
          </a:p>
        </p:txBody>
      </p:sp>
      <p:sp>
        <p:nvSpPr>
          <p:cNvPr id="12" name="文本占位符 37"/>
          <p:cNvSpPr>
            <a:spLocks noGrp="1"/>
          </p:cNvSpPr>
          <p:nvPr>
            <p:ph type="body" sz="quarter" idx="16"/>
          </p:nvPr>
        </p:nvSpPr>
        <p:spPr>
          <a:xfrm>
            <a:off x="6372838" y="1778726"/>
            <a:ext cx="4886445" cy="429284"/>
          </a:xfrm>
        </p:spPr>
        <p:txBody>
          <a:bodyPr>
            <a:noAutofit/>
          </a:bodyPr>
          <a:lstStyle>
            <a:lvl1pPr marL="0" indent="0">
              <a:buNone/>
              <a:defRPr sz="1400">
                <a:solidFill>
                  <a:srgbClr val="00B0F0"/>
                </a:solidFill>
              </a:defRPr>
            </a:lvl1pPr>
            <a:lvl2pPr marL="457189" indent="0">
              <a:buNone/>
              <a:defRPr sz="1400">
                <a:solidFill>
                  <a:schemeClr val="accent5"/>
                </a:solidFill>
              </a:defRPr>
            </a:lvl2pPr>
            <a:lvl3pPr marL="914377" indent="0">
              <a:buNone/>
              <a:defRPr sz="1400">
                <a:solidFill>
                  <a:schemeClr val="accent5"/>
                </a:solidFill>
              </a:defRPr>
            </a:lvl3pPr>
            <a:lvl4pPr marL="1371566" indent="0">
              <a:buNone/>
              <a:defRPr sz="1400">
                <a:solidFill>
                  <a:schemeClr val="accent5"/>
                </a:solidFill>
              </a:defRPr>
            </a:lvl4pPr>
            <a:lvl5pPr marL="1828754" indent="0">
              <a:buNone/>
              <a:defRPr sz="1400">
                <a:solidFill>
                  <a:schemeClr val="accent5"/>
                </a:solidFill>
              </a:defRPr>
            </a:lvl5pPr>
          </a:lstStyle>
          <a:p>
            <a:pPr lvl="0"/>
            <a:r>
              <a:rPr kumimoji="1" lang="zh-CN" altLang="en-US"/>
              <a:t>单击此处编辑母版文本样式</a:t>
            </a:r>
          </a:p>
        </p:txBody>
      </p:sp>
      <p:sp>
        <p:nvSpPr>
          <p:cNvPr id="13" name="文本占位符 30"/>
          <p:cNvSpPr>
            <a:spLocks noGrp="1"/>
          </p:cNvSpPr>
          <p:nvPr>
            <p:ph type="body" sz="quarter" idx="17" hasCustomPrompt="1"/>
          </p:nvPr>
        </p:nvSpPr>
        <p:spPr>
          <a:xfrm>
            <a:off x="6372838" y="2602528"/>
            <a:ext cx="4886445" cy="784691"/>
          </a:xfrm>
        </p:spPr>
        <p:txBody>
          <a:bodyPr>
            <a:noAutofit/>
          </a:bodyPr>
          <a:lstStyle>
            <a:lvl1pPr marL="0" indent="0">
              <a:buNone/>
              <a:defRPr sz="1867" b="1">
                <a:solidFill>
                  <a:schemeClr val="bg1"/>
                </a:solidFill>
              </a:defRPr>
            </a:lvl1pPr>
            <a:lvl2pPr marL="457189" indent="0">
              <a:buNone/>
              <a:defRPr sz="1400" b="0">
                <a:solidFill>
                  <a:schemeClr val="accent5"/>
                </a:solidFill>
              </a:defRPr>
            </a:lvl2pPr>
            <a:lvl3pPr marL="914377" indent="0">
              <a:buNone/>
              <a:defRPr sz="2133" b="1">
                <a:solidFill>
                  <a:schemeClr val="accent5"/>
                </a:solidFill>
              </a:defRPr>
            </a:lvl3pPr>
            <a:lvl4pPr marL="1371566" indent="0">
              <a:buNone/>
              <a:defRPr sz="2133" b="1">
                <a:solidFill>
                  <a:schemeClr val="accent5"/>
                </a:solidFill>
              </a:defRPr>
            </a:lvl4pPr>
            <a:lvl5pPr marL="1828754" indent="0">
              <a:buNone/>
              <a:defRPr sz="2133" b="1">
                <a:solidFill>
                  <a:schemeClr val="accent5"/>
                </a:solidFill>
              </a:defRPr>
            </a:lvl5pPr>
          </a:lstStyle>
          <a:p>
            <a:pPr lvl="0"/>
            <a:r>
              <a:rPr kumimoji="1" lang="zh-CN" altLang="en-US" dirty="0"/>
              <a:t>单击此处编辑目录标题</a:t>
            </a:r>
          </a:p>
        </p:txBody>
      </p:sp>
      <p:sp>
        <p:nvSpPr>
          <p:cNvPr id="14" name="文本占位符 37"/>
          <p:cNvSpPr>
            <a:spLocks noGrp="1"/>
          </p:cNvSpPr>
          <p:nvPr>
            <p:ph type="body" sz="quarter" idx="18"/>
          </p:nvPr>
        </p:nvSpPr>
        <p:spPr>
          <a:xfrm>
            <a:off x="6372838" y="2961601"/>
            <a:ext cx="4886445" cy="429284"/>
          </a:xfrm>
        </p:spPr>
        <p:txBody>
          <a:bodyPr>
            <a:noAutofit/>
          </a:bodyPr>
          <a:lstStyle>
            <a:lvl1pPr marL="0" indent="0">
              <a:buNone/>
              <a:defRPr sz="1400">
                <a:solidFill>
                  <a:schemeClr val="bg1"/>
                </a:solidFill>
              </a:defRPr>
            </a:lvl1pPr>
            <a:lvl2pPr marL="457189" indent="0">
              <a:buNone/>
              <a:defRPr sz="1400">
                <a:solidFill>
                  <a:schemeClr val="accent5"/>
                </a:solidFill>
              </a:defRPr>
            </a:lvl2pPr>
            <a:lvl3pPr marL="914377" indent="0">
              <a:buNone/>
              <a:defRPr sz="1400">
                <a:solidFill>
                  <a:schemeClr val="accent5"/>
                </a:solidFill>
              </a:defRPr>
            </a:lvl3pPr>
            <a:lvl4pPr marL="1371566" indent="0">
              <a:buNone/>
              <a:defRPr sz="1400">
                <a:solidFill>
                  <a:schemeClr val="accent5"/>
                </a:solidFill>
              </a:defRPr>
            </a:lvl4pPr>
            <a:lvl5pPr marL="1828754" indent="0">
              <a:buNone/>
              <a:defRPr sz="1400">
                <a:solidFill>
                  <a:schemeClr val="accent5"/>
                </a:solidFill>
              </a:defRPr>
            </a:lvl5pPr>
          </a:lstStyle>
          <a:p>
            <a:pPr lvl="0"/>
            <a:r>
              <a:rPr kumimoji="1" lang="zh-CN" altLang="en-US"/>
              <a:t>单击此处编辑母版文本样式</a:t>
            </a:r>
          </a:p>
        </p:txBody>
      </p:sp>
      <p:sp>
        <p:nvSpPr>
          <p:cNvPr id="15" name="文本占位符 30"/>
          <p:cNvSpPr>
            <a:spLocks noGrp="1"/>
          </p:cNvSpPr>
          <p:nvPr>
            <p:ph type="body" sz="quarter" idx="19" hasCustomPrompt="1"/>
          </p:nvPr>
        </p:nvSpPr>
        <p:spPr>
          <a:xfrm>
            <a:off x="6372838" y="3749956"/>
            <a:ext cx="4886445" cy="784691"/>
          </a:xfrm>
        </p:spPr>
        <p:txBody>
          <a:bodyPr>
            <a:noAutofit/>
          </a:bodyPr>
          <a:lstStyle>
            <a:lvl1pPr marL="0" indent="0">
              <a:buNone/>
              <a:defRPr sz="1867" b="1">
                <a:solidFill>
                  <a:schemeClr val="bg1"/>
                </a:solidFill>
              </a:defRPr>
            </a:lvl1pPr>
            <a:lvl2pPr marL="457189" indent="0">
              <a:buNone/>
              <a:defRPr sz="1400" b="0">
                <a:solidFill>
                  <a:schemeClr val="accent5"/>
                </a:solidFill>
              </a:defRPr>
            </a:lvl2pPr>
            <a:lvl3pPr marL="914377" indent="0">
              <a:buNone/>
              <a:defRPr sz="2133" b="1">
                <a:solidFill>
                  <a:schemeClr val="accent5"/>
                </a:solidFill>
              </a:defRPr>
            </a:lvl3pPr>
            <a:lvl4pPr marL="1371566" indent="0">
              <a:buNone/>
              <a:defRPr sz="2133" b="1">
                <a:solidFill>
                  <a:schemeClr val="accent5"/>
                </a:solidFill>
              </a:defRPr>
            </a:lvl4pPr>
            <a:lvl5pPr marL="1828754" indent="0">
              <a:buNone/>
              <a:defRPr sz="2133" b="1">
                <a:solidFill>
                  <a:schemeClr val="accent5"/>
                </a:solidFill>
              </a:defRPr>
            </a:lvl5pPr>
          </a:lstStyle>
          <a:p>
            <a:pPr lvl="0"/>
            <a:r>
              <a:rPr kumimoji="1" lang="zh-CN" altLang="en-US" dirty="0"/>
              <a:t>单击此处编辑目录标题</a:t>
            </a:r>
          </a:p>
        </p:txBody>
      </p:sp>
      <p:sp>
        <p:nvSpPr>
          <p:cNvPr id="16" name="文本占位符 37"/>
          <p:cNvSpPr>
            <a:spLocks noGrp="1"/>
          </p:cNvSpPr>
          <p:nvPr>
            <p:ph type="body" sz="quarter" idx="20"/>
          </p:nvPr>
        </p:nvSpPr>
        <p:spPr>
          <a:xfrm>
            <a:off x="6372838" y="4109029"/>
            <a:ext cx="4886445" cy="429284"/>
          </a:xfrm>
        </p:spPr>
        <p:txBody>
          <a:bodyPr>
            <a:noAutofit/>
          </a:bodyPr>
          <a:lstStyle>
            <a:lvl1pPr marL="0" indent="0">
              <a:buNone/>
              <a:defRPr sz="1400">
                <a:solidFill>
                  <a:schemeClr val="bg1"/>
                </a:solidFill>
              </a:defRPr>
            </a:lvl1pPr>
            <a:lvl2pPr marL="457189" indent="0">
              <a:buNone/>
              <a:defRPr sz="1400">
                <a:solidFill>
                  <a:schemeClr val="accent5"/>
                </a:solidFill>
              </a:defRPr>
            </a:lvl2pPr>
            <a:lvl3pPr marL="914377" indent="0">
              <a:buNone/>
              <a:defRPr sz="1400">
                <a:solidFill>
                  <a:schemeClr val="accent5"/>
                </a:solidFill>
              </a:defRPr>
            </a:lvl3pPr>
            <a:lvl4pPr marL="1371566" indent="0">
              <a:buNone/>
              <a:defRPr sz="1400">
                <a:solidFill>
                  <a:schemeClr val="accent5"/>
                </a:solidFill>
              </a:defRPr>
            </a:lvl4pPr>
            <a:lvl5pPr marL="1828754" indent="0">
              <a:buNone/>
              <a:defRPr sz="1400">
                <a:solidFill>
                  <a:schemeClr val="accent5"/>
                </a:solidFill>
              </a:defRPr>
            </a:lvl5pPr>
          </a:lstStyle>
          <a:p>
            <a:pPr lvl="0"/>
            <a:r>
              <a:rPr kumimoji="1" lang="zh-CN" altLang="en-US"/>
              <a:t>单击此处编辑母版文本样式</a:t>
            </a:r>
          </a:p>
        </p:txBody>
      </p:sp>
      <p:sp>
        <p:nvSpPr>
          <p:cNvPr id="17" name="文本占位符 30"/>
          <p:cNvSpPr>
            <a:spLocks noGrp="1"/>
          </p:cNvSpPr>
          <p:nvPr>
            <p:ph type="body" sz="quarter" idx="21" hasCustomPrompt="1"/>
          </p:nvPr>
        </p:nvSpPr>
        <p:spPr>
          <a:xfrm>
            <a:off x="6372838" y="4882075"/>
            <a:ext cx="4886445" cy="784691"/>
          </a:xfrm>
        </p:spPr>
        <p:txBody>
          <a:bodyPr>
            <a:noAutofit/>
          </a:bodyPr>
          <a:lstStyle>
            <a:lvl1pPr marL="0" indent="0">
              <a:buNone/>
              <a:defRPr sz="1867" b="1">
                <a:solidFill>
                  <a:schemeClr val="bg1"/>
                </a:solidFill>
              </a:defRPr>
            </a:lvl1pPr>
            <a:lvl2pPr marL="457189" indent="0">
              <a:buNone/>
              <a:defRPr sz="1400" b="0">
                <a:solidFill>
                  <a:schemeClr val="accent5"/>
                </a:solidFill>
              </a:defRPr>
            </a:lvl2pPr>
            <a:lvl3pPr marL="914377" indent="0">
              <a:buNone/>
              <a:defRPr sz="2133" b="1">
                <a:solidFill>
                  <a:schemeClr val="accent5"/>
                </a:solidFill>
              </a:defRPr>
            </a:lvl3pPr>
            <a:lvl4pPr marL="1371566" indent="0">
              <a:buNone/>
              <a:defRPr sz="2133" b="1">
                <a:solidFill>
                  <a:schemeClr val="accent5"/>
                </a:solidFill>
              </a:defRPr>
            </a:lvl4pPr>
            <a:lvl5pPr marL="1828754" indent="0">
              <a:buNone/>
              <a:defRPr sz="2133" b="1">
                <a:solidFill>
                  <a:schemeClr val="accent5"/>
                </a:solidFill>
              </a:defRPr>
            </a:lvl5pPr>
          </a:lstStyle>
          <a:p>
            <a:pPr lvl="0"/>
            <a:r>
              <a:rPr kumimoji="1" lang="zh-CN" altLang="en-US" dirty="0"/>
              <a:t>单击此处编辑目录标题</a:t>
            </a:r>
          </a:p>
        </p:txBody>
      </p:sp>
      <p:sp>
        <p:nvSpPr>
          <p:cNvPr id="18" name="文本占位符 37"/>
          <p:cNvSpPr>
            <a:spLocks noGrp="1"/>
          </p:cNvSpPr>
          <p:nvPr>
            <p:ph type="body" sz="quarter" idx="22"/>
          </p:nvPr>
        </p:nvSpPr>
        <p:spPr>
          <a:xfrm>
            <a:off x="6372838" y="5241147"/>
            <a:ext cx="4886445" cy="429284"/>
          </a:xfrm>
        </p:spPr>
        <p:txBody>
          <a:bodyPr>
            <a:noAutofit/>
          </a:bodyPr>
          <a:lstStyle>
            <a:lvl1pPr marL="0" indent="0">
              <a:buNone/>
              <a:defRPr sz="1400">
                <a:solidFill>
                  <a:schemeClr val="bg1"/>
                </a:solidFill>
              </a:defRPr>
            </a:lvl1pPr>
            <a:lvl2pPr marL="457189" indent="0">
              <a:buNone/>
              <a:defRPr sz="1400">
                <a:solidFill>
                  <a:schemeClr val="accent5"/>
                </a:solidFill>
              </a:defRPr>
            </a:lvl2pPr>
            <a:lvl3pPr marL="914377" indent="0">
              <a:buNone/>
              <a:defRPr sz="1400">
                <a:solidFill>
                  <a:schemeClr val="accent5"/>
                </a:solidFill>
              </a:defRPr>
            </a:lvl3pPr>
            <a:lvl4pPr marL="1371566" indent="0">
              <a:buNone/>
              <a:defRPr sz="1400">
                <a:solidFill>
                  <a:schemeClr val="accent5"/>
                </a:solidFill>
              </a:defRPr>
            </a:lvl4pPr>
            <a:lvl5pPr marL="1828754" indent="0">
              <a:buNone/>
              <a:defRPr sz="1400">
                <a:solidFill>
                  <a:schemeClr val="accent5"/>
                </a:solidFill>
              </a:defRPr>
            </a:lvl5pPr>
          </a:lstStyle>
          <a:p>
            <a:pPr lvl="0"/>
            <a:r>
              <a:rPr kumimoji="1" lang="zh-CN" altLang="en-US" dirty="0"/>
              <a:t>单击此处编辑母版文本样式</a:t>
            </a:r>
          </a:p>
        </p:txBody>
      </p:sp>
    </p:spTree>
    <p:extLst>
      <p:ext uri="{BB962C8B-B14F-4D97-AF65-F5344CB8AC3E}">
        <p14:creationId xmlns:p14="http://schemas.microsoft.com/office/powerpoint/2010/main" val="361702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grpSp>
        <p:nvGrpSpPr>
          <p:cNvPr id="6" name="组 5"/>
          <p:cNvGrpSpPr/>
          <p:nvPr userDrawn="1"/>
        </p:nvGrpSpPr>
        <p:grpSpPr>
          <a:xfrm>
            <a:off x="-1" y="0"/>
            <a:ext cx="12321703" cy="6858000"/>
            <a:chOff x="-1" y="0"/>
            <a:chExt cx="9241277" cy="5143500"/>
          </a:xfrm>
        </p:grpSpPr>
        <p:pic>
          <p:nvPicPr>
            <p:cNvPr id="8" name="图片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241277" cy="5143500"/>
            </a:xfrm>
            <a:prstGeom prst="rect">
              <a:avLst/>
            </a:prstGeom>
          </p:spPr>
        </p:pic>
        <p:cxnSp>
          <p:nvCxnSpPr>
            <p:cNvPr id="9" name="直接连接符 15">
              <a:extLst>
                <a:ext uri="{FF2B5EF4-FFF2-40B4-BE49-F238E27FC236}">
                  <a16:creationId xmlns:a16="http://schemas.microsoft.com/office/drawing/2014/main" id="{EE896F44-50F3-44E3-B298-64383ECFBD3E}"/>
                </a:ext>
              </a:extLst>
            </p:cNvPr>
            <p:cNvCxnSpPr>
              <a:cxnSpLocks/>
            </p:cNvCxnSpPr>
            <p:nvPr userDrawn="1"/>
          </p:nvCxnSpPr>
          <p:spPr>
            <a:xfrm flipV="1">
              <a:off x="376411" y="806099"/>
              <a:ext cx="6641593" cy="1"/>
            </a:xfrm>
            <a:prstGeom prst="line">
              <a:avLst/>
            </a:prstGeom>
            <a:ln>
              <a:gradFill>
                <a:gsLst>
                  <a:gs pos="100000">
                    <a:schemeClr val="bg1">
                      <a:alpha val="44000"/>
                    </a:schemeClr>
                  </a:gs>
                  <a:gs pos="0">
                    <a:schemeClr val="bg1">
                      <a:alpha val="0"/>
                    </a:schemeClr>
                  </a:gs>
                </a:gsLst>
                <a:lin ang="10800000" scaled="0"/>
              </a:gradFill>
              <a:prstDash val="dash"/>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4849" y="340283"/>
              <a:ext cx="1072695" cy="320947"/>
            </a:xfrm>
            <a:prstGeom prst="rect">
              <a:avLst/>
            </a:prstGeom>
          </p:spPr>
        </p:pic>
      </p:grpSp>
      <p:sp>
        <p:nvSpPr>
          <p:cNvPr id="5" name="Title Placeholder 1"/>
          <p:cNvSpPr>
            <a:spLocks noGrp="1"/>
          </p:cNvSpPr>
          <p:nvPr>
            <p:ph type="title" hasCustomPrompt="1"/>
          </p:nvPr>
        </p:nvSpPr>
        <p:spPr>
          <a:xfrm>
            <a:off x="389827" y="196313"/>
            <a:ext cx="8967511" cy="878161"/>
          </a:xfrm>
          <a:prstGeom prst="rect">
            <a:avLst/>
          </a:prstGeom>
          <a:noFill/>
          <a:ln>
            <a:noFill/>
          </a:ln>
        </p:spPr>
        <p:txBody>
          <a:bodyPr vert="horz" lIns="91440" tIns="45720" rIns="91440" bIns="45720" rtlCol="0" anchor="ctr">
            <a:normAutofit/>
          </a:bodyPr>
          <a:lstStyle>
            <a:lvl1pPr>
              <a:defRPr sz="2667" b="1">
                <a:solidFill>
                  <a:schemeClr val="bg1"/>
                </a:solidFill>
              </a:defRPr>
            </a:lvl1pPr>
          </a:lstStyle>
          <a:p>
            <a:r>
              <a:rPr lang="zh-CN" altLang="en-US" dirty="0"/>
              <a:t>单击此处编辑标题</a:t>
            </a:r>
            <a:endParaRPr lang="en-US" dirty="0"/>
          </a:p>
        </p:txBody>
      </p:sp>
      <p:sp>
        <p:nvSpPr>
          <p:cNvPr id="7" name="文本占位符 6"/>
          <p:cNvSpPr>
            <a:spLocks noGrp="1"/>
          </p:cNvSpPr>
          <p:nvPr>
            <p:ph type="body" sz="quarter" idx="10"/>
          </p:nvPr>
        </p:nvSpPr>
        <p:spPr>
          <a:xfrm>
            <a:off x="389826" y="1326453"/>
            <a:ext cx="11370052" cy="5170803"/>
          </a:xfrm>
        </p:spPr>
        <p:txBody>
          <a:bodyPr/>
          <a:lstStyle>
            <a:lvl1pPr marL="228594" indent="-228594">
              <a:lnSpc>
                <a:spcPct val="100000"/>
              </a:lnSpc>
              <a:buFont typeface="Arial" charset="0"/>
              <a:buChar char="•"/>
              <a:defRPr sz="1867">
                <a:solidFill>
                  <a:schemeClr val="bg1"/>
                </a:solidFill>
              </a:defRPr>
            </a:lvl1pPr>
            <a:lvl2pPr marL="685783" indent="-228594">
              <a:lnSpc>
                <a:spcPct val="100000"/>
              </a:lnSpc>
              <a:buFont typeface="Arial" charset="0"/>
              <a:buChar char="•"/>
              <a:defRPr sz="1600">
                <a:solidFill>
                  <a:schemeClr val="bg1"/>
                </a:solidFill>
              </a:defRPr>
            </a:lvl2pPr>
            <a:lvl3pPr marL="1142971" indent="-228594">
              <a:lnSpc>
                <a:spcPct val="100000"/>
              </a:lnSpc>
              <a:buFont typeface="Arial" charset="0"/>
              <a:buChar char="•"/>
              <a:defRPr sz="1333">
                <a:solidFill>
                  <a:schemeClr val="bg1"/>
                </a:solidFill>
              </a:defRPr>
            </a:lvl3pPr>
            <a:lvl4pPr marL="1600160" indent="-228594">
              <a:buFont typeface="Arial" charset="0"/>
              <a:buChar char="•"/>
              <a:defRPr>
                <a:solidFill>
                  <a:schemeClr val="tx1">
                    <a:lumMod val="50000"/>
                    <a:lumOff val="50000"/>
                  </a:schemeClr>
                </a:solidFill>
              </a:defRPr>
            </a:lvl4pPr>
            <a:lvl5pPr marL="2057349" indent="-228594">
              <a:buFont typeface="Arial" charset="0"/>
              <a:buChar char="•"/>
              <a:defRPr>
                <a:solidFill>
                  <a:schemeClr val="tx1">
                    <a:lumMod val="50000"/>
                    <a:lumOff val="50000"/>
                  </a:schemeClr>
                </a:solidFill>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p:txBody>
      </p:sp>
    </p:spTree>
    <p:extLst>
      <p:ext uri="{BB962C8B-B14F-4D97-AF65-F5344CB8AC3E}">
        <p14:creationId xmlns:p14="http://schemas.microsoft.com/office/powerpoint/2010/main" val="24877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 5"/>
          <p:cNvGrpSpPr/>
          <p:nvPr userDrawn="1"/>
        </p:nvGrpSpPr>
        <p:grpSpPr>
          <a:xfrm>
            <a:off x="-1" y="0"/>
            <a:ext cx="12321703" cy="6858000"/>
            <a:chOff x="-1" y="0"/>
            <a:chExt cx="9241277" cy="5143500"/>
          </a:xfrm>
        </p:grpSpPr>
        <p:pic>
          <p:nvPicPr>
            <p:cNvPr id="7" name="图片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241277" cy="5143500"/>
            </a:xfrm>
            <a:prstGeom prst="rect">
              <a:avLst/>
            </a:prstGeom>
          </p:spPr>
        </p:pic>
        <p:cxnSp>
          <p:nvCxnSpPr>
            <p:cNvPr id="8" name="直接连接符 15">
              <a:extLst>
                <a:ext uri="{FF2B5EF4-FFF2-40B4-BE49-F238E27FC236}">
                  <a16:creationId xmlns:a16="http://schemas.microsoft.com/office/drawing/2014/main" id="{EE896F44-50F3-44E3-B298-64383ECFBD3E}"/>
                </a:ext>
              </a:extLst>
            </p:cNvPr>
            <p:cNvCxnSpPr>
              <a:cxnSpLocks/>
            </p:cNvCxnSpPr>
            <p:nvPr userDrawn="1"/>
          </p:nvCxnSpPr>
          <p:spPr>
            <a:xfrm flipV="1">
              <a:off x="376411" y="806099"/>
              <a:ext cx="6641593" cy="1"/>
            </a:xfrm>
            <a:prstGeom prst="line">
              <a:avLst/>
            </a:prstGeom>
            <a:ln>
              <a:gradFill>
                <a:gsLst>
                  <a:gs pos="100000">
                    <a:schemeClr val="bg1">
                      <a:alpha val="44000"/>
                    </a:schemeClr>
                  </a:gs>
                  <a:gs pos="0">
                    <a:schemeClr val="bg1">
                      <a:alpha val="0"/>
                    </a:schemeClr>
                  </a:gs>
                </a:gsLst>
                <a:lin ang="10800000" scaled="0"/>
              </a:gradFill>
              <a:prstDash val="dash"/>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4849" y="340283"/>
              <a:ext cx="1072695" cy="320947"/>
            </a:xfrm>
            <a:prstGeom prst="rect">
              <a:avLst/>
            </a:prstGeom>
          </p:spPr>
        </p:pic>
      </p:grpSp>
      <p:sp>
        <p:nvSpPr>
          <p:cNvPr id="10" name="半闭框 9"/>
          <p:cNvSpPr/>
          <p:nvPr userDrawn="1"/>
        </p:nvSpPr>
        <p:spPr>
          <a:xfrm>
            <a:off x="3282145" y="2914228"/>
            <a:ext cx="213352" cy="309869"/>
          </a:xfrm>
          <a:prstGeom prst="halfFrame">
            <a:avLst>
              <a:gd name="adj1" fmla="val 14285"/>
              <a:gd name="adj2" fmla="val 14285"/>
            </a:avLst>
          </a:prstGeom>
          <a:solidFill>
            <a:srgbClr val="FF0000"/>
          </a:solidFill>
          <a:ln>
            <a:noFill/>
          </a:ln>
        </p:spPr>
        <p:txBody>
          <a:bodyPr wrap="square" rtlCol="0" anchor="ctr">
            <a:spAutoFit/>
          </a:bodyPr>
          <a:lstStyle/>
          <a:p>
            <a:pPr algn="ctr"/>
            <a:endParaRPr lang="zh-CN" altLang="en-US" sz="16600" dirty="0">
              <a:solidFill>
                <a:schemeClr val="accent5">
                  <a:alpha val="10000"/>
                </a:schemeClr>
              </a:solidFill>
              <a:latin typeface="站酷高端黑" panose="02010600030101010101" pitchFamily="2" charset="-122"/>
              <a:ea typeface="站酷高端黑" panose="02010600030101010101" pitchFamily="2" charset="-122"/>
              <a:cs typeface="+mn-ea"/>
              <a:sym typeface="+mn-lt"/>
            </a:endParaRPr>
          </a:p>
        </p:txBody>
      </p:sp>
      <p:sp>
        <p:nvSpPr>
          <p:cNvPr id="11" name="半闭框 10"/>
          <p:cNvSpPr/>
          <p:nvPr userDrawn="1"/>
        </p:nvSpPr>
        <p:spPr>
          <a:xfrm rot="10800000">
            <a:off x="8826250" y="3128208"/>
            <a:ext cx="213352" cy="309869"/>
          </a:xfrm>
          <a:prstGeom prst="halfFrame">
            <a:avLst>
              <a:gd name="adj1" fmla="val 14285"/>
              <a:gd name="adj2" fmla="val 14285"/>
            </a:avLst>
          </a:prstGeom>
          <a:solidFill>
            <a:srgbClr val="FF0000"/>
          </a:solidFill>
          <a:ln>
            <a:noFill/>
          </a:ln>
        </p:spPr>
        <p:txBody>
          <a:bodyPr wrap="square" rtlCol="0" anchor="ctr">
            <a:spAutoFit/>
          </a:bodyPr>
          <a:lstStyle/>
          <a:p>
            <a:pPr algn="ctr"/>
            <a:endParaRPr lang="zh-CN" altLang="en-US" sz="16600" dirty="0">
              <a:solidFill>
                <a:schemeClr val="accent5">
                  <a:alpha val="10000"/>
                </a:schemeClr>
              </a:solidFill>
              <a:latin typeface="站酷高端黑" panose="02010600030101010101" pitchFamily="2" charset="-122"/>
              <a:ea typeface="站酷高端黑" panose="02010600030101010101" pitchFamily="2" charset="-122"/>
              <a:cs typeface="+mn-ea"/>
              <a:sym typeface="+mn-lt"/>
            </a:endParaRPr>
          </a:p>
        </p:txBody>
      </p:sp>
      <p:sp>
        <p:nvSpPr>
          <p:cNvPr id="12" name="文本框 11"/>
          <p:cNvSpPr txBox="1"/>
          <p:nvPr userDrawn="1"/>
        </p:nvSpPr>
        <p:spPr>
          <a:xfrm>
            <a:off x="3244735" y="3011851"/>
            <a:ext cx="5832229"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ENABLING A SAFER SOCIETY AND SMART LIVING </a:t>
            </a:r>
            <a:endParaRPr lang="zh-CN"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96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321703" cy="6858000"/>
          </a:xfrm>
          <a:prstGeom prst="rect">
            <a:avLst/>
          </a:prstGeom>
        </p:spPr>
      </p:pic>
      <p:pic>
        <p:nvPicPr>
          <p:cNvPr id="5" name="图片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849" y="0"/>
            <a:ext cx="12192000" cy="6855461"/>
          </a:xfrm>
          <a:prstGeom prst="rect">
            <a:avLst/>
          </a:prstGeom>
        </p:spPr>
      </p:pic>
      <p:pic>
        <p:nvPicPr>
          <p:cNvPr id="8" name="图片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945467" y="3099881"/>
            <a:ext cx="4287520" cy="625048"/>
          </a:xfrm>
          <a:prstGeom prst="rect">
            <a:avLst/>
          </a:prstGeom>
        </p:spPr>
      </p:pic>
    </p:spTree>
    <p:extLst>
      <p:ext uri="{BB962C8B-B14F-4D97-AF65-F5344CB8AC3E}">
        <p14:creationId xmlns:p14="http://schemas.microsoft.com/office/powerpoint/2010/main" val="324674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grpSp>
        <p:nvGrpSpPr>
          <p:cNvPr id="10" name="组 5"/>
          <p:cNvGrpSpPr/>
          <p:nvPr userDrawn="1"/>
        </p:nvGrpSpPr>
        <p:grpSpPr>
          <a:xfrm>
            <a:off x="2" y="0"/>
            <a:ext cx="12321703" cy="6858000"/>
            <a:chOff x="-1" y="0"/>
            <a:chExt cx="9241277" cy="5143500"/>
          </a:xfrm>
        </p:grpSpPr>
        <p:pic>
          <p:nvPicPr>
            <p:cNvPr id="11" name="图片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241277" cy="5143500"/>
            </a:xfrm>
            <a:prstGeom prst="rect">
              <a:avLst/>
            </a:prstGeom>
          </p:spPr>
        </p:pic>
        <p:cxnSp>
          <p:nvCxnSpPr>
            <p:cNvPr id="12" name="直接连接符 15">
              <a:extLst>
                <a:ext uri="{FF2B5EF4-FFF2-40B4-BE49-F238E27FC236}">
                  <a16:creationId xmlns:a16="http://schemas.microsoft.com/office/drawing/2014/main" id="{EE896F44-50F3-44E3-B298-64383ECFBD3E}"/>
                </a:ext>
              </a:extLst>
            </p:cNvPr>
            <p:cNvCxnSpPr>
              <a:cxnSpLocks/>
            </p:cNvCxnSpPr>
            <p:nvPr userDrawn="1"/>
          </p:nvCxnSpPr>
          <p:spPr>
            <a:xfrm flipV="1">
              <a:off x="376411" y="806099"/>
              <a:ext cx="6641593" cy="1"/>
            </a:xfrm>
            <a:prstGeom prst="line">
              <a:avLst/>
            </a:prstGeom>
            <a:ln>
              <a:gradFill>
                <a:gsLst>
                  <a:gs pos="100000">
                    <a:schemeClr val="bg1">
                      <a:alpha val="44000"/>
                    </a:schemeClr>
                  </a:gs>
                  <a:gs pos="0">
                    <a:schemeClr val="bg1">
                      <a:alpha val="0"/>
                    </a:schemeClr>
                  </a:gs>
                </a:gsLst>
                <a:lin ang="10800000" scaled="0"/>
              </a:gradFill>
              <a:prstDash val="dash"/>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4849" y="340283"/>
              <a:ext cx="1072695" cy="320947"/>
            </a:xfrm>
            <a:prstGeom prst="rect">
              <a:avLst/>
            </a:prstGeom>
          </p:spPr>
        </p:pic>
      </p:grpSp>
      <p:sp>
        <p:nvSpPr>
          <p:cNvPr id="14" name="Title Placeholder 1"/>
          <p:cNvSpPr>
            <a:spLocks noGrp="1"/>
          </p:cNvSpPr>
          <p:nvPr>
            <p:ph type="title" hasCustomPrompt="1"/>
          </p:nvPr>
        </p:nvSpPr>
        <p:spPr>
          <a:xfrm>
            <a:off x="389830" y="196316"/>
            <a:ext cx="8967511" cy="878161"/>
          </a:xfrm>
          <a:prstGeom prst="rect">
            <a:avLst/>
          </a:prstGeom>
          <a:noFill/>
          <a:ln>
            <a:noFill/>
          </a:ln>
        </p:spPr>
        <p:txBody>
          <a:bodyPr vert="horz" lIns="91438" tIns="45719" rIns="91438" bIns="45719" rtlCol="0" anchor="ctr">
            <a:normAutofit/>
          </a:bodyPr>
          <a:lstStyle>
            <a:lvl1pPr>
              <a:defRPr sz="2667"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单击此处编辑标题</a:t>
            </a:r>
            <a:endParaRPr lang="en-US" dirty="0"/>
          </a:p>
        </p:txBody>
      </p:sp>
      <p:sp>
        <p:nvSpPr>
          <p:cNvPr id="15" name="文本占位符 6"/>
          <p:cNvSpPr>
            <a:spLocks noGrp="1"/>
          </p:cNvSpPr>
          <p:nvPr>
            <p:ph type="body" sz="quarter" idx="10"/>
          </p:nvPr>
        </p:nvSpPr>
        <p:spPr>
          <a:xfrm>
            <a:off x="389829" y="1326453"/>
            <a:ext cx="11370052" cy="5170803"/>
          </a:xfrm>
        </p:spPr>
        <p:txBody>
          <a:bodyPr/>
          <a:lstStyle>
            <a:lvl1pPr marL="228589" indent="-228589">
              <a:lnSpc>
                <a:spcPct val="100000"/>
              </a:lnSpc>
              <a:buFont typeface="Arial" charset="0"/>
              <a:buChar char="•"/>
              <a:defRPr sz="1867">
                <a:solidFill>
                  <a:schemeClr val="bg1"/>
                </a:solidFill>
                <a:latin typeface="微软雅黑" panose="020B0503020204020204" pitchFamily="34" charset="-122"/>
                <a:ea typeface="微软雅黑" panose="020B0503020204020204" pitchFamily="34" charset="-122"/>
              </a:defRPr>
            </a:lvl1pPr>
            <a:lvl2pPr marL="685766" indent="-228589">
              <a:lnSpc>
                <a:spcPct val="100000"/>
              </a:lnSpc>
              <a:buFont typeface="Arial" charset="0"/>
              <a:buChar char="•"/>
              <a:defRPr sz="1600">
                <a:solidFill>
                  <a:schemeClr val="bg1"/>
                </a:solidFill>
                <a:latin typeface="微软雅黑" panose="020B0503020204020204" pitchFamily="34" charset="-122"/>
                <a:ea typeface="微软雅黑" panose="020B0503020204020204" pitchFamily="34" charset="-122"/>
              </a:defRPr>
            </a:lvl2pPr>
            <a:lvl3pPr marL="1142942" indent="-228589">
              <a:lnSpc>
                <a:spcPct val="100000"/>
              </a:lnSpc>
              <a:buFont typeface="Arial" charset="0"/>
              <a:buChar char="•"/>
              <a:defRPr sz="1333">
                <a:solidFill>
                  <a:schemeClr val="bg1"/>
                </a:solidFill>
                <a:latin typeface="微软雅黑" panose="020B0503020204020204" pitchFamily="34" charset="-122"/>
                <a:ea typeface="微软雅黑" panose="020B0503020204020204" pitchFamily="34" charset="-122"/>
              </a:defRPr>
            </a:lvl3pPr>
            <a:lvl4pPr marL="1600120" indent="-228589">
              <a:buFont typeface="Arial" charset="0"/>
              <a:buChar char="•"/>
              <a:defRPr>
                <a:solidFill>
                  <a:schemeClr val="tx1">
                    <a:lumMod val="50000"/>
                    <a:lumOff val="50000"/>
                  </a:schemeClr>
                </a:solidFill>
              </a:defRPr>
            </a:lvl4pPr>
            <a:lvl5pPr marL="2057298" indent="-228589">
              <a:buFont typeface="Arial" charset="0"/>
              <a:buChar char="•"/>
              <a:defRPr>
                <a:solidFill>
                  <a:schemeClr val="tx1">
                    <a:lumMod val="50000"/>
                    <a:lumOff val="50000"/>
                  </a:schemeClr>
                </a:solidFill>
              </a:defRPr>
            </a:lvl5pPr>
          </a:lstStyle>
          <a:p>
            <a:pPr lvl="0"/>
            <a:r>
              <a:rPr kumimoji="1" lang="zh-CN" altLang="en-US" dirty="0"/>
              <a:t>单击此处编辑母版文本样式</a:t>
            </a:r>
          </a:p>
          <a:p>
            <a:pPr lvl="1"/>
            <a:r>
              <a:rPr kumimoji="1" lang="zh-CN" altLang="en-US" dirty="0"/>
              <a:t>二级</a:t>
            </a:r>
          </a:p>
          <a:p>
            <a:pPr lvl="2"/>
            <a:r>
              <a:rPr kumimoji="1" lang="zh-CN" altLang="en-US" dirty="0"/>
              <a:t>三级</a:t>
            </a:r>
          </a:p>
        </p:txBody>
      </p:sp>
    </p:spTree>
    <p:extLst>
      <p:ext uri="{BB962C8B-B14F-4D97-AF65-F5344CB8AC3E}">
        <p14:creationId xmlns:p14="http://schemas.microsoft.com/office/powerpoint/2010/main" val="308942261"/>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B724B-181D-8146-903A-8AB54A76CAE7}" type="datetimeFigureOut">
              <a:rPr kumimoji="1" lang="zh-CN" altLang="en-US" smtClean="0"/>
              <a:t>2020/3/6</a:t>
            </a:fld>
            <a:endParaRPr kumimoji="1"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5F83B-80D2-F348-83B8-A5FF6CA1EE85}" type="slidenum">
              <a:rPr kumimoji="1" lang="zh-CN" altLang="en-US" smtClean="0"/>
              <a:t>‹#›</a:t>
            </a:fld>
            <a:endParaRPr kumimoji="1" lang="zh-CN" altLang="en-US"/>
          </a:p>
        </p:txBody>
      </p:sp>
    </p:spTree>
    <p:extLst>
      <p:ext uri="{BB962C8B-B14F-4D97-AF65-F5344CB8AC3E}">
        <p14:creationId xmlns:p14="http://schemas.microsoft.com/office/powerpoint/2010/main" val="130008002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8" r:id="rId4"/>
    <p:sldLayoutId id="2147483665" r:id="rId5"/>
    <p:sldLayoutId id="2147483666" r:id="rId6"/>
  </p:sldLayoutIdLst>
  <p:txStyles>
    <p:titleStyle>
      <a:lvl1pPr algn="l" defTabSz="914377" rtl="0" eaLnBrk="1" latinLnBrk="0" hangingPunct="1">
        <a:lnSpc>
          <a:spcPct val="90000"/>
        </a:lnSpc>
        <a:spcBef>
          <a:spcPct val="0"/>
        </a:spcBef>
        <a:buNone/>
        <a:defRPr sz="4400" kern="1200">
          <a:solidFill>
            <a:schemeClr val="tx1"/>
          </a:solidFill>
          <a:latin typeface="+mj-ea"/>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j-ea"/>
          <a:ea typeface="+mj-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ea"/>
          <a:ea typeface="+mj-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j-ea"/>
          <a:ea typeface="+mj-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2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4.png"/><Relationship Id="rId18" Type="http://schemas.openxmlformats.org/officeDocument/2006/relationships/image" Target="../media/image29.png"/><Relationship Id="rId3" Type="http://schemas.openxmlformats.org/officeDocument/2006/relationships/slideLayout" Target="../slideLayouts/slideLayout3.xml"/><Relationship Id="rId21" Type="http://schemas.openxmlformats.org/officeDocument/2006/relationships/image" Target="../media/image35.png"/><Relationship Id="rId7" Type="http://schemas.openxmlformats.org/officeDocument/2006/relationships/image" Target="../media/image20.png"/><Relationship Id="rId12" Type="http://schemas.microsoft.com/office/2007/relationships/hdphoto" Target="../media/hdphoto2.wdp"/><Relationship Id="rId17" Type="http://schemas.openxmlformats.org/officeDocument/2006/relationships/image" Target="../media/image28.png"/><Relationship Id="rId2" Type="http://schemas.openxmlformats.org/officeDocument/2006/relationships/tags" Target="../tags/tag4.xml"/><Relationship Id="rId16" Type="http://schemas.microsoft.com/office/2007/relationships/hdphoto" Target="../media/hdphoto3.wdp"/><Relationship Id="rId20" Type="http://schemas.openxmlformats.org/officeDocument/2006/relationships/image" Target="../media/image31.jpeg"/><Relationship Id="rId1" Type="http://schemas.openxmlformats.org/officeDocument/2006/relationships/tags" Target="../tags/tag3.xml"/><Relationship Id="rId6" Type="http://schemas.openxmlformats.org/officeDocument/2006/relationships/image" Target="../media/image19.jpe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2.png"/><Relationship Id="rId19" Type="http://schemas.openxmlformats.org/officeDocument/2006/relationships/image" Target="../media/image30.jpeg"/><Relationship Id="rId4" Type="http://schemas.openxmlformats.org/officeDocument/2006/relationships/notesSlide" Target="../notesSlides/notesSlide6.xml"/><Relationship Id="rId9" Type="http://schemas.openxmlformats.org/officeDocument/2006/relationships/image" Target="../media/image21.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4.png"/><Relationship Id="rId18" Type="http://schemas.openxmlformats.org/officeDocument/2006/relationships/image" Target="../media/image28.png"/><Relationship Id="rId3" Type="http://schemas.openxmlformats.org/officeDocument/2006/relationships/slideLayout" Target="../slideLayouts/slideLayout3.xml"/><Relationship Id="rId21" Type="http://schemas.openxmlformats.org/officeDocument/2006/relationships/image" Target="../media/image31.jpeg"/><Relationship Id="rId7" Type="http://schemas.openxmlformats.org/officeDocument/2006/relationships/image" Target="../media/image20.png"/><Relationship Id="rId12" Type="http://schemas.microsoft.com/office/2007/relationships/hdphoto" Target="../media/hdphoto2.wdp"/><Relationship Id="rId17" Type="http://schemas.openxmlformats.org/officeDocument/2006/relationships/image" Target="../media/image27.png"/><Relationship Id="rId2" Type="http://schemas.openxmlformats.org/officeDocument/2006/relationships/tags" Target="../tags/tag2.xml"/><Relationship Id="rId16" Type="http://schemas.microsoft.com/office/2007/relationships/hdphoto" Target="../media/hdphoto3.wdp"/><Relationship Id="rId20" Type="http://schemas.openxmlformats.org/officeDocument/2006/relationships/image" Target="../media/image30.jpeg"/><Relationship Id="rId1" Type="http://schemas.openxmlformats.org/officeDocument/2006/relationships/tags" Target="../tags/tag1.xml"/><Relationship Id="rId6" Type="http://schemas.openxmlformats.org/officeDocument/2006/relationships/image" Target="../media/image19.jpeg"/><Relationship Id="rId11" Type="http://schemas.openxmlformats.org/officeDocument/2006/relationships/image" Target="../media/image23.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2.png"/><Relationship Id="rId19"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21.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5"/>
          </p:nvPr>
        </p:nvSpPr>
        <p:spPr>
          <a:xfrm>
            <a:off x="425450" y="1758536"/>
            <a:ext cx="11341100" cy="1426251"/>
          </a:xfrm>
        </p:spPr>
        <p:txBody>
          <a:bodyPr/>
          <a:lstStyle/>
          <a:p>
            <a:r>
              <a:rPr kumimoji="1" lang="en-US" altLang="zh-CN" sz="5333" dirty="0">
                <a:latin typeface="+mn-lt"/>
                <a:ea typeface="+mn-ea"/>
                <a:cs typeface="+mn-ea"/>
                <a:sym typeface="+mn-lt"/>
              </a:rPr>
              <a:t>Thermal Human Temperature Measurement Solution</a:t>
            </a:r>
          </a:p>
        </p:txBody>
      </p:sp>
    </p:spTree>
    <p:extLst>
      <p:ext uri="{BB962C8B-B14F-4D97-AF65-F5344CB8AC3E}">
        <p14:creationId xmlns:p14="http://schemas.microsoft.com/office/powerpoint/2010/main" val="363306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îṥḷíḑé"/>
          <p:cNvSpPr/>
          <p:nvPr/>
        </p:nvSpPr>
        <p:spPr>
          <a:xfrm>
            <a:off x="7884" y="2743494"/>
            <a:ext cx="12374616" cy="933555"/>
          </a:xfrm>
          <a:prstGeom prst="rect">
            <a:avLst/>
          </a:prstGeom>
          <a:gradFill flip="none" rotWithShape="1">
            <a:gsLst>
              <a:gs pos="100000">
                <a:srgbClr val="00B0F0">
                  <a:alpha val="0"/>
                </a:srgbClr>
              </a:gs>
              <a:gs pos="50000">
                <a:srgbClr val="00B0F0">
                  <a:alpha val="90000"/>
                </a:srgbClr>
              </a:gs>
              <a:gs pos="0">
                <a:srgbClr val="00B0F0">
                  <a:alpha val="0"/>
                </a:srgbClr>
              </a:gs>
            </a:gsLst>
            <a:lin ang="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0" rIns="162592" bIns="81296" anchor="t" anchorCtr="0"/>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274"/>
            <a:endParaRPr lang="zh-CN" altLang="en-US" sz="2400" b="1" dirty="0">
              <a:solidFill>
                <a:srgbClr val="FFC000"/>
              </a:solidFill>
            </a:endParaRPr>
          </a:p>
        </p:txBody>
      </p:sp>
      <p:sp>
        <p:nvSpPr>
          <p:cNvPr id="2" name="标题 1"/>
          <p:cNvSpPr>
            <a:spLocks noGrp="1"/>
          </p:cNvSpPr>
          <p:nvPr>
            <p:ph type="title"/>
          </p:nvPr>
        </p:nvSpPr>
        <p:spPr>
          <a:xfrm>
            <a:off x="433329" y="191796"/>
            <a:ext cx="8967511" cy="878161"/>
          </a:xfrm>
        </p:spPr>
        <p:txBody>
          <a:bodyPr/>
          <a:lstStyle/>
          <a:p>
            <a:r>
              <a:rPr lang="en-US" altLang="zh-CN" dirty="0">
                <a:latin typeface="+mj-lt"/>
                <a:cs typeface="+mn-ea"/>
                <a:sym typeface="+mn-lt"/>
              </a:rPr>
              <a:t>Product Selection</a:t>
            </a:r>
            <a:endParaRPr lang="zh-CN" altLang="en-US" dirty="0">
              <a:latin typeface="+mj-lt"/>
            </a:endParaRPr>
          </a:p>
        </p:txBody>
      </p:sp>
      <p:grpSp>
        <p:nvGrpSpPr>
          <p:cNvPr id="107" name="组合 106"/>
          <p:cNvGrpSpPr/>
          <p:nvPr/>
        </p:nvGrpSpPr>
        <p:grpSpPr>
          <a:xfrm>
            <a:off x="664958" y="3799503"/>
            <a:ext cx="10860292" cy="2804497"/>
            <a:chOff x="498718" y="1882272"/>
            <a:chExt cx="6512993" cy="2525100"/>
          </a:xfrm>
        </p:grpSpPr>
        <p:sp>
          <p:nvSpPr>
            <p:cNvPr id="74" name="íṩḷïďè">
              <a:extLst>
                <a:ext uri="{FF2B5EF4-FFF2-40B4-BE49-F238E27FC236}">
                  <a16:creationId xmlns:a16="http://schemas.microsoft.com/office/drawing/2014/main" id="{F8E07573-A8E5-42F7-B445-E2E8E3B47ABD}"/>
                </a:ext>
              </a:extLst>
            </p:cNvPr>
            <p:cNvSpPr/>
            <p:nvPr/>
          </p:nvSpPr>
          <p:spPr bwMode="auto">
            <a:xfrm>
              <a:off x="498718"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sp>
          <p:nvSpPr>
            <p:cNvPr id="72" name="î$ľîďé">
              <a:extLst>
                <a:ext uri="{FF2B5EF4-FFF2-40B4-BE49-F238E27FC236}">
                  <a16:creationId xmlns:a16="http://schemas.microsoft.com/office/drawing/2014/main" id="{F8E07573-A8E5-42F7-B445-E2E8E3B47ABD}"/>
                </a:ext>
              </a:extLst>
            </p:cNvPr>
            <p:cNvSpPr/>
            <p:nvPr/>
          </p:nvSpPr>
          <p:spPr bwMode="auto">
            <a:xfrm>
              <a:off x="3760480"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sp>
          <p:nvSpPr>
            <p:cNvPr id="70" name="ïśḷide">
              <a:extLst>
                <a:ext uri="{FF2B5EF4-FFF2-40B4-BE49-F238E27FC236}">
                  <a16:creationId xmlns:a16="http://schemas.microsoft.com/office/drawing/2014/main" id="{F8E07573-A8E5-42F7-B445-E2E8E3B47ABD}"/>
                </a:ext>
              </a:extLst>
            </p:cNvPr>
            <p:cNvSpPr/>
            <p:nvPr/>
          </p:nvSpPr>
          <p:spPr bwMode="auto">
            <a:xfrm>
              <a:off x="2129599"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sp>
          <p:nvSpPr>
            <p:cNvPr id="68" name="ïSļîḋé">
              <a:extLst>
                <a:ext uri="{FF2B5EF4-FFF2-40B4-BE49-F238E27FC236}">
                  <a16:creationId xmlns:a16="http://schemas.microsoft.com/office/drawing/2014/main" id="{F8E07573-A8E5-42F7-B445-E2E8E3B47ABD}"/>
                </a:ext>
              </a:extLst>
            </p:cNvPr>
            <p:cNvSpPr/>
            <p:nvPr/>
          </p:nvSpPr>
          <p:spPr bwMode="auto">
            <a:xfrm>
              <a:off x="5391362"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grpSp>
      <p:cxnSp>
        <p:nvCxnSpPr>
          <p:cNvPr id="101" name="直接连接符 100"/>
          <p:cNvCxnSpPr/>
          <p:nvPr/>
        </p:nvCxnSpPr>
        <p:spPr>
          <a:xfrm>
            <a:off x="3366859" y="2867925"/>
            <a:ext cx="0" cy="57606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6096000" y="2867925"/>
            <a:ext cx="0" cy="57606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8805785" y="2867925"/>
            <a:ext cx="0" cy="57606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文本占位符 15"/>
          <p:cNvSpPr txBox="1">
            <a:spLocks/>
          </p:cNvSpPr>
          <p:nvPr/>
        </p:nvSpPr>
        <p:spPr>
          <a:xfrm>
            <a:off x="1011288" y="2758774"/>
            <a:ext cx="2174508"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Thermal</a:t>
            </a:r>
            <a:endParaRPr kumimoji="1" lang="zh-CN" altLang="en-US" sz="2133" b="1" dirty="0">
              <a:solidFill>
                <a:srgbClr val="FFC000"/>
              </a:solidFill>
              <a:latin typeface="+mn-lt"/>
              <a:ea typeface="+mn-ea"/>
              <a:cs typeface="+mn-ea"/>
              <a:sym typeface="+mn-lt"/>
            </a:endParaRPr>
          </a:p>
        </p:txBody>
      </p:sp>
      <p:sp>
        <p:nvSpPr>
          <p:cNvPr id="108" name="文本占位符 15"/>
          <p:cNvSpPr txBox="1">
            <a:spLocks/>
          </p:cNvSpPr>
          <p:nvPr/>
        </p:nvSpPr>
        <p:spPr>
          <a:xfrm>
            <a:off x="8997031" y="2750149"/>
            <a:ext cx="2408906"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Platform</a:t>
            </a:r>
            <a:endParaRPr kumimoji="1" lang="zh-CN" altLang="en-US" sz="2133" b="1" dirty="0">
              <a:solidFill>
                <a:srgbClr val="FFC000"/>
              </a:solidFill>
              <a:latin typeface="+mn-lt"/>
              <a:ea typeface="+mn-ea"/>
              <a:cs typeface="+mn-ea"/>
              <a:sym typeface="+mn-lt"/>
            </a:endParaRPr>
          </a:p>
        </p:txBody>
      </p:sp>
      <p:sp>
        <p:nvSpPr>
          <p:cNvPr id="109" name="文本占位符 15"/>
          <p:cNvSpPr txBox="1">
            <a:spLocks/>
          </p:cNvSpPr>
          <p:nvPr/>
        </p:nvSpPr>
        <p:spPr>
          <a:xfrm>
            <a:off x="6111766" y="2767082"/>
            <a:ext cx="2619217"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IVS Server</a:t>
            </a:r>
            <a:endParaRPr kumimoji="1" lang="zh-CN" altLang="en-US" sz="2133" b="1" dirty="0">
              <a:solidFill>
                <a:srgbClr val="FFC000"/>
              </a:solidFill>
              <a:latin typeface="+mn-lt"/>
              <a:ea typeface="+mn-ea"/>
              <a:cs typeface="+mn-ea"/>
              <a:sym typeface="+mn-lt"/>
            </a:endParaRPr>
          </a:p>
        </p:txBody>
      </p:sp>
      <p:sp>
        <p:nvSpPr>
          <p:cNvPr id="110" name="文本占位符 15"/>
          <p:cNvSpPr txBox="1">
            <a:spLocks/>
          </p:cNvSpPr>
          <p:nvPr/>
        </p:nvSpPr>
        <p:spPr>
          <a:xfrm>
            <a:off x="3438903" y="2775708"/>
            <a:ext cx="2600820"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Black Body</a:t>
            </a:r>
            <a:endParaRPr kumimoji="1" lang="zh-CN" altLang="en-US" sz="2133" b="1" dirty="0">
              <a:solidFill>
                <a:srgbClr val="FFC000"/>
              </a:solidFill>
              <a:latin typeface="+mn-lt"/>
              <a:ea typeface="+mn-ea"/>
              <a:cs typeface="+mn-ea"/>
              <a:sym typeface="+mn-lt"/>
            </a:endParaRPr>
          </a:p>
        </p:txBody>
      </p:sp>
      <p:sp>
        <p:nvSpPr>
          <p:cNvPr id="111" name="矩形 110"/>
          <p:cNvSpPr/>
          <p:nvPr/>
        </p:nvSpPr>
        <p:spPr>
          <a:xfrm>
            <a:off x="684314" y="3245629"/>
            <a:ext cx="2700107" cy="338554"/>
          </a:xfrm>
          <a:prstGeom prst="rect">
            <a:avLst/>
          </a:prstGeom>
        </p:spPr>
        <p:txBody>
          <a:bodyPr wrap="square">
            <a:spAutoFit/>
          </a:bodyPr>
          <a:lstStyle/>
          <a:p>
            <a:pPr algn="ctr" defTabSz="914377"/>
            <a:r>
              <a:rPr lang="en-US" altLang="zh-CN" sz="1600" b="1" dirty="0">
                <a:solidFill>
                  <a:schemeClr val="bg1"/>
                </a:solidFill>
                <a:cs typeface="+mn-ea"/>
                <a:sym typeface="+mn-lt"/>
              </a:rPr>
              <a:t>DH-TPC-SD8421-T</a:t>
            </a:r>
            <a:endParaRPr lang="zh-CN" altLang="en-US" sz="1600" b="1" dirty="0">
              <a:solidFill>
                <a:schemeClr val="bg1"/>
              </a:solidFill>
              <a:cs typeface="+mn-ea"/>
              <a:sym typeface="+mn-lt"/>
            </a:endParaRPr>
          </a:p>
        </p:txBody>
      </p:sp>
      <p:sp>
        <p:nvSpPr>
          <p:cNvPr id="118" name="矩形 117"/>
          <p:cNvSpPr/>
          <p:nvPr/>
        </p:nvSpPr>
        <p:spPr>
          <a:xfrm>
            <a:off x="3404740" y="3245630"/>
            <a:ext cx="2700107" cy="338554"/>
          </a:xfrm>
          <a:prstGeom prst="rect">
            <a:avLst/>
          </a:prstGeom>
        </p:spPr>
        <p:txBody>
          <a:bodyPr wrap="square">
            <a:spAutoFit/>
          </a:bodyPr>
          <a:lstStyle/>
          <a:p>
            <a:pPr algn="ctr" defTabSz="914377"/>
            <a:r>
              <a:rPr lang="en-US" altLang="zh-CN" sz="1600" b="1" dirty="0">
                <a:solidFill>
                  <a:schemeClr val="bg1"/>
                </a:solidFill>
                <a:cs typeface="+mn-ea"/>
                <a:sym typeface="+mn-lt"/>
              </a:rPr>
              <a:t>DH-TPC-HBB1</a:t>
            </a:r>
          </a:p>
        </p:txBody>
      </p:sp>
      <p:sp>
        <p:nvSpPr>
          <p:cNvPr id="119" name="矩形 118"/>
          <p:cNvSpPr/>
          <p:nvPr/>
        </p:nvSpPr>
        <p:spPr>
          <a:xfrm>
            <a:off x="6103884" y="3245630"/>
            <a:ext cx="2700107" cy="338554"/>
          </a:xfrm>
          <a:prstGeom prst="rect">
            <a:avLst/>
          </a:prstGeom>
        </p:spPr>
        <p:txBody>
          <a:bodyPr wrap="square">
            <a:spAutoFit/>
          </a:bodyPr>
          <a:lstStyle/>
          <a:p>
            <a:pPr algn="ctr" defTabSz="914377"/>
            <a:r>
              <a:rPr lang="en-US" altLang="zh-CN" sz="1600" b="1" dirty="0">
                <a:solidFill>
                  <a:schemeClr val="bg1"/>
                </a:solidFill>
                <a:cs typeface="+mn-ea"/>
              </a:rPr>
              <a:t>IVSS7008-1I</a:t>
            </a:r>
          </a:p>
        </p:txBody>
      </p:sp>
      <p:sp>
        <p:nvSpPr>
          <p:cNvPr id="120" name="矩形 119"/>
          <p:cNvSpPr/>
          <p:nvPr/>
        </p:nvSpPr>
        <p:spPr>
          <a:xfrm>
            <a:off x="8860268" y="3245629"/>
            <a:ext cx="2682544" cy="338554"/>
          </a:xfrm>
          <a:prstGeom prst="rect">
            <a:avLst/>
          </a:prstGeom>
        </p:spPr>
        <p:txBody>
          <a:bodyPr wrap="square">
            <a:spAutoFit/>
          </a:bodyPr>
          <a:lstStyle/>
          <a:p>
            <a:pPr algn="ctr" defTabSz="914377"/>
            <a:r>
              <a:rPr lang="en-US" altLang="zh-CN" sz="1600" b="1" dirty="0">
                <a:solidFill>
                  <a:schemeClr val="bg1"/>
                </a:solidFill>
                <a:cs typeface="+mn-ea"/>
              </a:rPr>
              <a:t>DSS Pro</a:t>
            </a:r>
          </a:p>
        </p:txBody>
      </p:sp>
      <p:pic>
        <p:nvPicPr>
          <p:cNvPr id="34" name="图片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288" y="1033830"/>
            <a:ext cx="2250367" cy="1702024"/>
          </a:xfrm>
          <a:prstGeom prst="rect">
            <a:avLst/>
          </a:prstGeom>
        </p:spPr>
      </p:pic>
      <p:grpSp>
        <p:nvGrpSpPr>
          <p:cNvPr id="35" name="组合 34">
            <a:extLst>
              <a:ext uri="{FF2B5EF4-FFF2-40B4-BE49-F238E27FC236}">
                <a16:creationId xmlns:a16="http://schemas.microsoft.com/office/drawing/2014/main" id="{85024D1E-C2E1-4BEC-891A-D83A3D3DCE73}"/>
              </a:ext>
            </a:extLst>
          </p:cNvPr>
          <p:cNvGrpSpPr/>
          <p:nvPr/>
        </p:nvGrpSpPr>
        <p:grpSpPr>
          <a:xfrm>
            <a:off x="4275369" y="1572093"/>
            <a:ext cx="958847" cy="750579"/>
            <a:chOff x="2550856" y="437585"/>
            <a:chExt cx="3210824" cy="2983907"/>
          </a:xfrm>
        </p:grpSpPr>
        <p:pic>
          <p:nvPicPr>
            <p:cNvPr id="36"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图片 36">
              <a:extLst>
                <a:ext uri="{FF2B5EF4-FFF2-40B4-BE49-F238E27FC236}">
                  <a16:creationId xmlns:a16="http://schemas.microsoft.com/office/drawing/2014/main" id="{B48BC373-2733-4896-B68A-DA732D077433}"/>
                </a:ext>
              </a:extLst>
            </p:cNvPr>
            <p:cNvPicPr>
              <a:picLocks noChangeAspect="1"/>
            </p:cNvPicPr>
            <p:nvPr/>
          </p:nvPicPr>
          <p:blipFill>
            <a:blip r:embed="rId5"/>
            <a:stretch>
              <a:fillRect/>
            </a:stretch>
          </p:blipFill>
          <p:spPr>
            <a:xfrm>
              <a:off x="3051506" y="913490"/>
              <a:ext cx="1104762" cy="323810"/>
            </a:xfrm>
            <a:prstGeom prst="rect">
              <a:avLst/>
            </a:prstGeom>
          </p:spPr>
        </p:pic>
      </p:grpSp>
      <p:pic>
        <p:nvPicPr>
          <p:cNvPr id="1026" name="Picture 2" descr="https://dahuasecurity.s3-ap-southeast-1.amazonaws.com/uploads/image/20190617/IVSS7008-1I_Image_thumb.png"/>
          <p:cNvPicPr>
            <a:picLocks noChangeAspect="1" noChangeArrowheads="1"/>
          </p:cNvPicPr>
          <p:nvPr/>
        </p:nvPicPr>
        <p:blipFill rotWithShape="1">
          <a:blip r:embed="rId6">
            <a:extLst>
              <a:ext uri="{28A0092B-C50C-407E-A947-70E740481C1C}">
                <a14:useLocalDpi xmlns:a14="http://schemas.microsoft.com/office/drawing/2010/main" val="0"/>
              </a:ext>
            </a:extLst>
          </a:blip>
          <a:srcRect t="38905" b="37600"/>
          <a:stretch/>
        </p:blipFill>
        <p:spPr bwMode="auto">
          <a:xfrm>
            <a:off x="6195192" y="1666914"/>
            <a:ext cx="2375869" cy="558204"/>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2037" y="1484658"/>
            <a:ext cx="946462" cy="946462"/>
          </a:xfrm>
          <a:prstGeom prst="rect">
            <a:avLst/>
          </a:prstGeom>
        </p:spPr>
      </p:pic>
      <p:sp>
        <p:nvSpPr>
          <p:cNvPr id="39" name="矩形 38">
            <a:extLst>
              <a:ext uri="{FF2B5EF4-FFF2-40B4-BE49-F238E27FC236}">
                <a16:creationId xmlns:a16="http://schemas.microsoft.com/office/drawing/2014/main" id="{B5CD931E-175B-4B9D-BD2A-9653FD3F37D6}"/>
              </a:ext>
            </a:extLst>
          </p:cNvPr>
          <p:cNvSpPr/>
          <p:nvPr/>
        </p:nvSpPr>
        <p:spPr>
          <a:xfrm>
            <a:off x="684314" y="3861576"/>
            <a:ext cx="2700107" cy="2936188"/>
          </a:xfrm>
          <a:prstGeom prst="rect">
            <a:avLst/>
          </a:prstGeom>
        </p:spPr>
        <p:txBody>
          <a:bodyPr wrap="square">
            <a:spAutoFit/>
          </a:bodyPr>
          <a:lstStyle/>
          <a:p>
            <a:pPr defTabSz="914377">
              <a:lnSpc>
                <a:spcPct val="110000"/>
              </a:lnSpc>
            </a:pPr>
            <a:r>
              <a:rPr lang="en-US" altLang="zh-CN" sz="1400" dirty="0" err="1">
                <a:solidFill>
                  <a:srgbClr val="FFFFFF"/>
                </a:solidFill>
                <a:cs typeface="+mn-ea"/>
                <a:sym typeface="+mn-lt"/>
              </a:rPr>
              <a:t>Vox</a:t>
            </a:r>
            <a:r>
              <a:rPr lang="en-US" altLang="zh-CN" sz="1400" dirty="0">
                <a:solidFill>
                  <a:srgbClr val="FFFFFF"/>
                </a:solidFill>
                <a:cs typeface="+mn-ea"/>
                <a:sym typeface="+mn-lt"/>
              </a:rPr>
              <a:t> uncooled focal plane detector</a:t>
            </a:r>
          </a:p>
          <a:p>
            <a:pPr defTabSz="914377">
              <a:lnSpc>
                <a:spcPct val="110000"/>
              </a:lnSpc>
            </a:pPr>
            <a:r>
              <a:rPr lang="en-US" altLang="zh-CN" sz="1400" dirty="0">
                <a:solidFill>
                  <a:srgbClr val="FFFFFF"/>
                </a:solidFill>
                <a:cs typeface="+mn-ea"/>
                <a:sym typeface="+mn-lt"/>
              </a:rPr>
              <a:t>Resolution </a:t>
            </a:r>
            <a:r>
              <a:rPr lang="zh-CN" altLang="en-US" sz="1400" dirty="0">
                <a:solidFill>
                  <a:srgbClr val="FFFFFF"/>
                </a:solidFill>
                <a:cs typeface="+mn-ea"/>
                <a:sym typeface="+mn-lt"/>
              </a:rPr>
              <a:t>：</a:t>
            </a:r>
            <a:r>
              <a:rPr lang="en-US" altLang="zh-CN" sz="1400" dirty="0">
                <a:solidFill>
                  <a:srgbClr val="FFFFFF"/>
                </a:solidFill>
                <a:cs typeface="+mn-ea"/>
                <a:sym typeface="+mn-lt"/>
              </a:rPr>
              <a:t>400*300</a:t>
            </a:r>
            <a:br>
              <a:rPr lang="zh-CN" altLang="en-US" sz="1400" dirty="0">
                <a:solidFill>
                  <a:srgbClr val="FFFFFF"/>
                </a:solidFill>
                <a:cs typeface="+mn-ea"/>
                <a:sym typeface="+mn-lt"/>
              </a:rPr>
            </a:br>
            <a:r>
              <a:rPr lang="en-US" altLang="zh-CN" sz="1400" dirty="0">
                <a:solidFill>
                  <a:srgbClr val="FFFFFF"/>
                </a:solidFill>
                <a:cs typeface="+mn-ea"/>
                <a:sym typeface="+mn-lt"/>
              </a:rPr>
              <a:t>Spectral Range </a:t>
            </a:r>
            <a:r>
              <a:rPr lang="zh-CN" altLang="en-US" sz="1400" dirty="0">
                <a:solidFill>
                  <a:srgbClr val="FFFFFF"/>
                </a:solidFill>
                <a:cs typeface="+mn-ea"/>
                <a:sym typeface="+mn-lt"/>
              </a:rPr>
              <a:t>：</a:t>
            </a:r>
            <a:r>
              <a:rPr lang="en-US" altLang="zh-CN" sz="1400" dirty="0">
                <a:solidFill>
                  <a:srgbClr val="FFFFFF"/>
                </a:solidFill>
                <a:cs typeface="+mn-ea"/>
                <a:sym typeface="+mn-lt"/>
              </a:rPr>
              <a:t>8~14 </a:t>
            </a:r>
            <a:r>
              <a:rPr lang="en-US" altLang="zh-CN" sz="1400" dirty="0" err="1">
                <a:solidFill>
                  <a:srgbClr val="FFFFFF"/>
                </a:solidFill>
                <a:cs typeface="+mn-ea"/>
                <a:sym typeface="+mn-lt"/>
              </a:rPr>
              <a:t>μm</a:t>
            </a:r>
            <a:br>
              <a:rPr lang="zh-CN" altLang="en-US" sz="1400" dirty="0">
                <a:solidFill>
                  <a:srgbClr val="FFFFFF"/>
                </a:solidFill>
                <a:cs typeface="+mn-ea"/>
                <a:sym typeface="+mn-lt"/>
              </a:rPr>
            </a:br>
            <a:r>
              <a:rPr lang="en-US" altLang="zh-CN" sz="1400" dirty="0">
                <a:solidFill>
                  <a:srgbClr val="FFFFFF"/>
                </a:solidFill>
                <a:cs typeface="+mn-ea"/>
                <a:sym typeface="+mn-lt"/>
              </a:rPr>
              <a:t>Thermal lens </a:t>
            </a:r>
            <a:r>
              <a:rPr lang="zh-CN" altLang="en-US" sz="1400" dirty="0">
                <a:solidFill>
                  <a:srgbClr val="FFFFFF"/>
                </a:solidFill>
                <a:cs typeface="+mn-ea"/>
                <a:sym typeface="+mn-lt"/>
              </a:rPr>
              <a:t>：</a:t>
            </a:r>
            <a:r>
              <a:rPr lang="en-US" altLang="zh-CN" sz="1400" dirty="0">
                <a:solidFill>
                  <a:srgbClr val="FFFFFF"/>
                </a:solidFill>
                <a:cs typeface="+mn-ea"/>
                <a:sym typeface="+mn-lt"/>
              </a:rPr>
              <a:t>7.5mm/13mm</a:t>
            </a:r>
            <a:br>
              <a:rPr lang="zh-CN" altLang="en-US" sz="1400" dirty="0">
                <a:solidFill>
                  <a:srgbClr val="FFFFFF"/>
                </a:solidFill>
                <a:cs typeface="+mn-ea"/>
                <a:sym typeface="+mn-lt"/>
              </a:rPr>
            </a:br>
            <a:r>
              <a:rPr lang="en-US" altLang="zh-CN" sz="1400" dirty="0">
                <a:solidFill>
                  <a:srgbClr val="FFFFFF"/>
                </a:solidFill>
                <a:cs typeface="+mn-ea"/>
                <a:sym typeface="+mn-lt"/>
              </a:rPr>
              <a:t>NETD</a:t>
            </a:r>
            <a:r>
              <a:rPr lang="zh-CN" altLang="en-US" sz="1400" dirty="0">
                <a:solidFill>
                  <a:srgbClr val="FFFFFF"/>
                </a:solidFill>
                <a:cs typeface="+mn-ea"/>
                <a:sym typeface="+mn-lt"/>
              </a:rPr>
              <a:t> ：</a:t>
            </a:r>
            <a:r>
              <a:rPr lang="en-US" altLang="zh-CN" sz="1400" dirty="0">
                <a:solidFill>
                  <a:srgbClr val="FFFFFF"/>
                </a:solidFill>
                <a:cs typeface="+mn-ea"/>
                <a:sym typeface="+mn-lt"/>
              </a:rPr>
              <a:t>&lt;40 </a:t>
            </a:r>
            <a:r>
              <a:rPr lang="en-US" altLang="zh-CN" sz="1400" dirty="0" err="1">
                <a:solidFill>
                  <a:srgbClr val="FFFFFF"/>
                </a:solidFill>
                <a:cs typeface="+mn-ea"/>
                <a:sym typeface="+mn-lt"/>
              </a:rPr>
              <a:t>mK</a:t>
            </a:r>
            <a:br>
              <a:rPr lang="zh-CN" altLang="en-US" sz="1400" dirty="0">
                <a:solidFill>
                  <a:srgbClr val="FFFFFF"/>
                </a:solidFill>
                <a:cs typeface="+mn-ea"/>
                <a:sym typeface="+mn-lt"/>
              </a:rPr>
            </a:br>
            <a:r>
              <a:rPr lang="en-US" altLang="zh-CN" sz="1400" dirty="0">
                <a:solidFill>
                  <a:srgbClr val="FFFFFF"/>
                </a:solidFill>
                <a:cs typeface="+mn-ea"/>
                <a:sym typeface="+mn-lt"/>
              </a:rPr>
              <a:t>Temperature measurement range </a:t>
            </a:r>
            <a:r>
              <a:rPr lang="zh-CN" altLang="en-US" sz="1400" dirty="0">
                <a:solidFill>
                  <a:srgbClr val="FFFFFF"/>
                </a:solidFill>
                <a:cs typeface="+mn-ea"/>
                <a:sym typeface="+mn-lt"/>
              </a:rPr>
              <a:t>：</a:t>
            </a:r>
            <a:r>
              <a:rPr lang="en-US" altLang="zh-CN" sz="1400" dirty="0">
                <a:solidFill>
                  <a:srgbClr val="FFFFFF"/>
                </a:solidFill>
                <a:cs typeface="+mn-ea"/>
                <a:sym typeface="+mn-lt"/>
              </a:rPr>
              <a:t>30℃</a:t>
            </a:r>
            <a:r>
              <a:rPr lang="zh-CN" altLang="en-US" sz="1400" dirty="0">
                <a:solidFill>
                  <a:srgbClr val="FFFFFF"/>
                </a:solidFill>
                <a:cs typeface="+mn-ea"/>
                <a:sym typeface="+mn-lt"/>
              </a:rPr>
              <a:t>～</a:t>
            </a:r>
            <a:r>
              <a:rPr lang="en-US" altLang="zh-CN" sz="1400" dirty="0">
                <a:solidFill>
                  <a:srgbClr val="FFFFFF"/>
                </a:solidFill>
                <a:cs typeface="+mn-ea"/>
                <a:sym typeface="+mn-lt"/>
              </a:rPr>
              <a:t>45℃</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measurement accuracy </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0000"/>
                </a:solidFill>
                <a:cs typeface="+mn-ea"/>
                <a:sym typeface="+mn-lt"/>
              </a:rPr>
              <a:t>±0.3℃</a:t>
            </a:r>
            <a:r>
              <a:rPr lang="zh-CN" altLang="en-US" sz="1400" dirty="0">
                <a:solidFill>
                  <a:srgbClr val="FF0000"/>
                </a:solidFill>
                <a:cs typeface="+mn-ea"/>
                <a:sym typeface="+mn-lt"/>
              </a:rPr>
              <a:t>，</a:t>
            </a:r>
            <a:r>
              <a:rPr lang="en-US" altLang="zh-CN" sz="1400" dirty="0">
                <a:solidFill>
                  <a:srgbClr val="FF0000"/>
                </a:solidFill>
                <a:cs typeface="+mn-ea"/>
                <a:sym typeface="+mn-lt"/>
              </a:rPr>
              <a:t> with blackbody</a:t>
            </a:r>
            <a:endParaRPr lang="en-US" altLang="zh-CN" sz="1400" dirty="0">
              <a:solidFill>
                <a:srgbClr val="FFFFFF"/>
              </a:solidFill>
              <a:cs typeface="+mn-ea"/>
              <a:sym typeface="+mn-lt"/>
            </a:endParaRPr>
          </a:p>
        </p:txBody>
      </p:sp>
      <p:sp>
        <p:nvSpPr>
          <p:cNvPr id="41" name="矩形 40">
            <a:extLst>
              <a:ext uri="{FF2B5EF4-FFF2-40B4-BE49-F238E27FC236}">
                <a16:creationId xmlns:a16="http://schemas.microsoft.com/office/drawing/2014/main" id="{6EAC5940-9568-4B0D-AF05-A324C78783B9}"/>
              </a:ext>
            </a:extLst>
          </p:cNvPr>
          <p:cNvSpPr/>
          <p:nvPr/>
        </p:nvSpPr>
        <p:spPr>
          <a:xfrm>
            <a:off x="3438903" y="3861576"/>
            <a:ext cx="2600820" cy="2936188"/>
          </a:xfrm>
          <a:prstGeom prst="rect">
            <a:avLst/>
          </a:prstGeom>
        </p:spPr>
        <p:txBody>
          <a:bodyPr wrap="square">
            <a:spAutoFit/>
          </a:bodyPr>
          <a:lstStyle/>
          <a:p>
            <a:pPr defTabSz="914377">
              <a:lnSpc>
                <a:spcPct val="110000"/>
              </a:lnSpc>
            </a:pPr>
            <a:r>
              <a:rPr lang="en-US" altLang="zh-CN" sz="1400" dirty="0">
                <a:solidFill>
                  <a:srgbClr val="FFFFFF"/>
                </a:solidFill>
                <a:cs typeface="+mn-ea"/>
                <a:sym typeface="+mn-lt"/>
              </a:rPr>
              <a:t>Working temperature</a:t>
            </a:r>
            <a:r>
              <a:rPr lang="zh-CN" altLang="en-US" sz="1400" dirty="0">
                <a:solidFill>
                  <a:srgbClr val="FFFFFF"/>
                </a:solidFill>
                <a:cs typeface="+mn-ea"/>
                <a:sym typeface="+mn-lt"/>
              </a:rPr>
              <a:t>   ：</a:t>
            </a:r>
            <a:r>
              <a:rPr lang="en-US" altLang="zh-CN" sz="1400" dirty="0">
                <a:solidFill>
                  <a:srgbClr val="FFFFFF"/>
                </a:solidFill>
                <a:cs typeface="+mn-ea"/>
                <a:sym typeface="+mn-lt"/>
              </a:rPr>
              <a:t>40.0℃</a:t>
            </a:r>
            <a:r>
              <a:rPr lang="zh-CN" altLang="en-US" sz="1400" dirty="0">
                <a:solidFill>
                  <a:srgbClr val="FFFFFF"/>
                </a:solidFill>
                <a:cs typeface="+mn-ea"/>
                <a:sym typeface="+mn-lt"/>
              </a:rPr>
              <a:t>（</a:t>
            </a:r>
            <a:r>
              <a:rPr lang="en-US" altLang="zh-CN" sz="1400" dirty="0">
                <a:solidFill>
                  <a:srgbClr val="FFFFFF"/>
                </a:solidFill>
                <a:cs typeface="+mn-ea"/>
                <a:sym typeface="+mn-lt"/>
              </a:rPr>
              <a:t> environment temperature +5.0</a:t>
            </a:r>
            <a:r>
              <a:rPr lang="zh-CN" altLang="en-US" sz="1400" dirty="0">
                <a:solidFill>
                  <a:srgbClr val="FFFFFF"/>
                </a:solidFill>
                <a:cs typeface="+mn-ea"/>
                <a:sym typeface="+mn-lt"/>
              </a:rPr>
              <a:t>℃</a:t>
            </a:r>
            <a:r>
              <a:rPr lang="en-US" altLang="zh-CN" sz="1400" dirty="0">
                <a:solidFill>
                  <a:srgbClr val="FFFFFF"/>
                </a:solidFill>
                <a:cs typeface="+mn-ea"/>
                <a:sym typeface="+mn-lt"/>
              </a:rPr>
              <a:t>~ 50.0</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resolution </a:t>
            </a:r>
            <a:r>
              <a:rPr lang="zh-CN" altLang="en-US" sz="1400" dirty="0">
                <a:solidFill>
                  <a:srgbClr val="FFFFFF"/>
                </a:solidFill>
                <a:cs typeface="+mn-ea"/>
                <a:sym typeface="+mn-lt"/>
              </a:rPr>
              <a:t>：</a:t>
            </a:r>
            <a:r>
              <a:rPr lang="en-US" altLang="zh-CN" sz="1400" dirty="0">
                <a:solidFill>
                  <a:srgbClr val="FFFFFF"/>
                </a:solidFill>
                <a:cs typeface="+mn-ea"/>
                <a:sym typeface="+mn-lt"/>
              </a:rPr>
              <a:t>0.1℃</a:t>
            </a:r>
          </a:p>
          <a:p>
            <a:pPr defTabSz="914377">
              <a:lnSpc>
                <a:spcPct val="110000"/>
              </a:lnSpc>
            </a:pPr>
            <a:r>
              <a:rPr lang="en-US" altLang="zh-CN" sz="1400" dirty="0">
                <a:solidFill>
                  <a:srgbClr val="FFFFFF"/>
                </a:solidFill>
                <a:cs typeface="+mn-ea"/>
                <a:sym typeface="+mn-lt"/>
              </a:rPr>
              <a:t>Temperature measurement accuracy </a:t>
            </a:r>
            <a:r>
              <a:rPr lang="zh-CN" altLang="en-US" sz="1400" dirty="0">
                <a:solidFill>
                  <a:srgbClr val="FFFFFF"/>
                </a:solidFill>
                <a:cs typeface="+mn-ea"/>
                <a:sym typeface="+mn-lt"/>
              </a:rPr>
              <a:t>：</a:t>
            </a:r>
            <a:r>
              <a:rPr lang="en-US" altLang="zh-CN" sz="1400" dirty="0">
                <a:solidFill>
                  <a:srgbClr val="FFFFFF"/>
                </a:solidFill>
                <a:cs typeface="+mn-ea"/>
                <a:sym typeface="+mn-lt"/>
              </a:rPr>
              <a:t>±0.2℃</a:t>
            </a:r>
            <a:r>
              <a:rPr lang="zh-CN" altLang="en-US" sz="1400" dirty="0">
                <a:solidFill>
                  <a:srgbClr val="FFFFFF"/>
                </a:solidFill>
                <a:cs typeface="+mn-ea"/>
                <a:sym typeface="+mn-lt"/>
              </a:rPr>
              <a:t>（</a:t>
            </a:r>
            <a:r>
              <a:rPr lang="en-US" altLang="zh-CN" sz="1400" dirty="0">
                <a:solidFill>
                  <a:srgbClr val="FFFFFF"/>
                </a:solidFill>
                <a:cs typeface="+mn-ea"/>
                <a:sym typeface="+mn-lt"/>
              </a:rPr>
              <a:t>Single point</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stability </a:t>
            </a:r>
            <a:r>
              <a:rPr lang="zh-CN" altLang="en-US" sz="1400" dirty="0">
                <a:solidFill>
                  <a:srgbClr val="FFFFFF"/>
                </a:solidFill>
                <a:cs typeface="+mn-ea"/>
                <a:sym typeface="+mn-lt"/>
              </a:rPr>
              <a:t>：</a:t>
            </a:r>
            <a:r>
              <a:rPr lang="en-US" altLang="zh-CN" sz="1400" dirty="0">
                <a:solidFill>
                  <a:srgbClr val="FFFFFF"/>
                </a:solidFill>
                <a:cs typeface="+mn-ea"/>
                <a:sym typeface="+mn-lt"/>
              </a:rPr>
              <a:t>±( 0.1</a:t>
            </a:r>
            <a:r>
              <a:rPr lang="zh-CN" altLang="en-US" sz="1400" dirty="0">
                <a:solidFill>
                  <a:srgbClr val="FFFFFF"/>
                </a:solidFill>
                <a:cs typeface="+mn-ea"/>
                <a:sym typeface="+mn-lt"/>
              </a:rPr>
              <a:t>～</a:t>
            </a:r>
            <a:r>
              <a:rPr lang="en-US" altLang="zh-CN" sz="1400" dirty="0">
                <a:solidFill>
                  <a:srgbClr val="FFFFFF"/>
                </a:solidFill>
                <a:cs typeface="+mn-ea"/>
                <a:sym typeface="+mn-lt"/>
              </a:rPr>
              <a:t>0.2 )℃/30min</a:t>
            </a:r>
          </a:p>
          <a:p>
            <a:pPr defTabSz="914377">
              <a:lnSpc>
                <a:spcPct val="110000"/>
              </a:lnSpc>
            </a:pPr>
            <a:r>
              <a:rPr lang="en-US" altLang="zh-CN" sz="1400" dirty="0">
                <a:solidFill>
                  <a:srgbClr val="FFFFFF"/>
                </a:solidFill>
                <a:cs typeface="+mn-ea"/>
                <a:sym typeface="+mn-lt"/>
              </a:rPr>
              <a:t>Effective emissivity </a:t>
            </a:r>
            <a:r>
              <a:rPr lang="zh-CN" altLang="en-US" sz="1400" dirty="0">
                <a:solidFill>
                  <a:srgbClr val="FFFFFF"/>
                </a:solidFill>
                <a:cs typeface="+mn-ea"/>
                <a:sym typeface="+mn-lt"/>
              </a:rPr>
              <a:t>：</a:t>
            </a:r>
            <a:r>
              <a:rPr lang="en-US" altLang="zh-CN" sz="1400" dirty="0">
                <a:solidFill>
                  <a:srgbClr val="FFFFFF"/>
                </a:solidFill>
                <a:cs typeface="+mn-ea"/>
                <a:sym typeface="+mn-lt"/>
              </a:rPr>
              <a:t>0.97±0.02</a:t>
            </a:r>
          </a:p>
        </p:txBody>
      </p:sp>
      <p:sp>
        <p:nvSpPr>
          <p:cNvPr id="42" name="矩形 41">
            <a:extLst>
              <a:ext uri="{FF2B5EF4-FFF2-40B4-BE49-F238E27FC236}">
                <a16:creationId xmlns:a16="http://schemas.microsoft.com/office/drawing/2014/main" id="{6EAC5940-9568-4B0D-AF05-A324C78783B9}"/>
              </a:ext>
            </a:extLst>
          </p:cNvPr>
          <p:cNvSpPr/>
          <p:nvPr/>
        </p:nvSpPr>
        <p:spPr>
          <a:xfrm>
            <a:off x="6120964" y="3861576"/>
            <a:ext cx="2600820" cy="2699200"/>
          </a:xfrm>
          <a:prstGeom prst="rect">
            <a:avLst/>
          </a:prstGeom>
        </p:spPr>
        <p:txBody>
          <a:bodyPr wrap="square">
            <a:spAutoFit/>
          </a:bodyPr>
          <a:lstStyle/>
          <a:p>
            <a:pPr defTabSz="914377">
              <a:lnSpc>
                <a:spcPct val="110000"/>
              </a:lnSpc>
            </a:pPr>
            <a:r>
              <a:rPr lang="en-US" altLang="zh-CN" sz="1400" dirty="0">
                <a:solidFill>
                  <a:srgbClr val="FFFFFF"/>
                </a:solidFill>
                <a:cs typeface="+mn-ea"/>
              </a:rPr>
              <a:t> Max 400Mbps incoming bandwidth </a:t>
            </a:r>
          </a:p>
          <a:p>
            <a:pPr defTabSz="914377">
              <a:lnSpc>
                <a:spcPct val="110000"/>
              </a:lnSpc>
            </a:pPr>
            <a:r>
              <a:rPr lang="en-US" altLang="zh-CN" sz="1400" dirty="0">
                <a:solidFill>
                  <a:srgbClr val="FFFFFF"/>
                </a:solidFill>
                <a:cs typeface="+mn-ea"/>
              </a:rPr>
              <a:t> Up to 8-channel face recognition with normal IPC </a:t>
            </a:r>
          </a:p>
          <a:p>
            <a:pPr defTabSz="914377">
              <a:lnSpc>
                <a:spcPct val="110000"/>
              </a:lnSpc>
            </a:pPr>
            <a:r>
              <a:rPr lang="en-US" altLang="zh-CN" sz="1400" dirty="0">
                <a:solidFill>
                  <a:srgbClr val="FFFFFF"/>
                </a:solidFill>
                <a:cs typeface="+mn-ea"/>
              </a:rPr>
              <a:t>&gt; Up to 20-channel face recognition with face detection IPC </a:t>
            </a:r>
          </a:p>
          <a:p>
            <a:pPr defTabSz="914377">
              <a:lnSpc>
                <a:spcPct val="110000"/>
              </a:lnSpc>
            </a:pPr>
            <a:r>
              <a:rPr lang="en-US" altLang="zh-CN" sz="1400" dirty="0">
                <a:solidFill>
                  <a:srgbClr val="FFFFFF"/>
                </a:solidFill>
                <a:cs typeface="+mn-ea"/>
              </a:rPr>
              <a:t>&gt; Up to 50 face databases with 300,000 face pictures in total </a:t>
            </a:r>
          </a:p>
        </p:txBody>
      </p:sp>
      <p:sp>
        <p:nvSpPr>
          <p:cNvPr id="43" name="矩形 42">
            <a:extLst>
              <a:ext uri="{FF2B5EF4-FFF2-40B4-BE49-F238E27FC236}">
                <a16:creationId xmlns:a16="http://schemas.microsoft.com/office/drawing/2014/main" id="{6EAC5940-9568-4B0D-AF05-A324C78783B9}"/>
              </a:ext>
            </a:extLst>
          </p:cNvPr>
          <p:cNvSpPr/>
          <p:nvPr/>
        </p:nvSpPr>
        <p:spPr>
          <a:xfrm>
            <a:off x="8901074" y="3861576"/>
            <a:ext cx="2600820" cy="2462213"/>
          </a:xfrm>
          <a:prstGeom prst="rect">
            <a:avLst/>
          </a:prstGeom>
        </p:spPr>
        <p:txBody>
          <a:bodyPr wrap="square">
            <a:spAutoFit/>
          </a:bodyPr>
          <a:lstStyle/>
          <a:p>
            <a:pPr defTabSz="914377">
              <a:lnSpc>
                <a:spcPct val="110000"/>
              </a:lnSpc>
            </a:pPr>
            <a:r>
              <a:rPr lang="en-US" altLang="zh-CN" sz="1400" dirty="0">
                <a:solidFill>
                  <a:srgbClr val="FFFFFF"/>
                </a:solidFill>
                <a:cs typeface="+mn-ea"/>
              </a:rPr>
              <a:t>Live video monitoring</a:t>
            </a:r>
          </a:p>
          <a:p>
            <a:pPr defTabSz="914377">
              <a:lnSpc>
                <a:spcPct val="110000"/>
              </a:lnSpc>
            </a:pPr>
            <a:r>
              <a:rPr lang="en-US" altLang="zh-CN" sz="1400" dirty="0">
                <a:solidFill>
                  <a:srgbClr val="FFFFFF"/>
                </a:solidFill>
                <a:cs typeface="+mn-ea"/>
              </a:rPr>
              <a:t>AI Search: Searching by event, or face pictures</a:t>
            </a:r>
          </a:p>
          <a:p>
            <a:pPr defTabSz="914377">
              <a:lnSpc>
                <a:spcPct val="110000"/>
              </a:lnSpc>
            </a:pPr>
            <a:r>
              <a:rPr lang="en-US" altLang="zh-CN" sz="1400" dirty="0">
                <a:solidFill>
                  <a:srgbClr val="FFFFFF"/>
                </a:solidFill>
                <a:cs typeface="+mn-ea"/>
              </a:rPr>
              <a:t>User friendly interfaces</a:t>
            </a:r>
          </a:p>
          <a:p>
            <a:pPr defTabSz="914377">
              <a:lnSpc>
                <a:spcPct val="110000"/>
              </a:lnSpc>
            </a:pPr>
            <a:r>
              <a:rPr lang="en-US" altLang="zh-CN" sz="1400" dirty="0">
                <a:solidFill>
                  <a:srgbClr val="FFFFFF"/>
                </a:solidFill>
                <a:cs typeface="+mn-ea"/>
              </a:rPr>
              <a:t>Easy to use and deploy</a:t>
            </a:r>
          </a:p>
          <a:p>
            <a:pPr defTabSz="914377">
              <a:lnSpc>
                <a:spcPct val="110000"/>
              </a:lnSpc>
            </a:pPr>
            <a:r>
              <a:rPr lang="en-US" altLang="zh-CN" sz="1400" dirty="0">
                <a:solidFill>
                  <a:srgbClr val="FFFFFF"/>
                </a:solidFill>
                <a:cs typeface="+mn-ea"/>
              </a:rPr>
              <a:t>Temperature alarm pop up automatically</a:t>
            </a:r>
          </a:p>
          <a:p>
            <a:pPr defTabSz="914377">
              <a:lnSpc>
                <a:spcPct val="110000"/>
              </a:lnSpc>
            </a:pPr>
            <a:endParaRPr lang="en-US" altLang="zh-CN" sz="1400" dirty="0">
              <a:solidFill>
                <a:srgbClr val="FFFFFF"/>
              </a:solidFill>
              <a:cs typeface="+mn-ea"/>
            </a:endParaRPr>
          </a:p>
          <a:p>
            <a:pPr defTabSz="914377">
              <a:lnSpc>
                <a:spcPct val="110000"/>
              </a:lnSpc>
            </a:pPr>
            <a:endParaRPr lang="en-US" altLang="zh-CN" sz="1400" dirty="0">
              <a:solidFill>
                <a:srgbClr val="FFFFFF"/>
              </a:solidFill>
              <a:cs typeface="+mn-ea"/>
            </a:endParaRPr>
          </a:p>
          <a:p>
            <a:pPr defTabSz="914377">
              <a:lnSpc>
                <a:spcPct val="110000"/>
              </a:lnSpc>
            </a:pPr>
            <a:endParaRPr lang="en-US" altLang="zh-CN" sz="1400" dirty="0">
              <a:solidFill>
                <a:srgbClr val="FFFFFF"/>
              </a:solidFill>
              <a:cs typeface="+mn-ea"/>
            </a:endParaRPr>
          </a:p>
        </p:txBody>
      </p:sp>
    </p:spTree>
    <p:extLst>
      <p:ext uri="{BB962C8B-B14F-4D97-AF65-F5344CB8AC3E}">
        <p14:creationId xmlns:p14="http://schemas.microsoft.com/office/powerpoint/2010/main" val="3178341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5361313" y="2370389"/>
            <a:ext cx="1219200" cy="1035805"/>
          </a:xfrm>
        </p:spPr>
        <p:txBody>
          <a:bodyPr vert="horz" lIns="91440" tIns="45720" rIns="91440" bIns="45720" rtlCol="0">
            <a:noAutofit/>
          </a:bodyPr>
          <a:lstStyle/>
          <a:p>
            <a:r>
              <a:rPr lang="en-US" altLang="zh-CN" dirty="0"/>
              <a:t>02</a:t>
            </a:r>
            <a:endParaRPr lang="zh-CN" altLang="en-US" dirty="0"/>
          </a:p>
        </p:txBody>
      </p:sp>
      <p:sp>
        <p:nvSpPr>
          <p:cNvPr id="3" name="文本占位符 2"/>
          <p:cNvSpPr>
            <a:spLocks noGrp="1"/>
          </p:cNvSpPr>
          <p:nvPr>
            <p:ph type="body" sz="quarter" idx="14"/>
          </p:nvPr>
        </p:nvSpPr>
        <p:spPr>
          <a:xfrm>
            <a:off x="6372838" y="1545209"/>
            <a:ext cx="5313026" cy="784691"/>
          </a:xfrm>
        </p:spPr>
        <p:txBody>
          <a:bodyPr vert="horz" lIns="91440" tIns="45720" rIns="91440" bIns="45720" rtlCol="0">
            <a:noAutofit/>
          </a:bodyPr>
          <a:lstStyle/>
          <a:p>
            <a:r>
              <a:rPr lang="en-US" altLang="zh-CN" sz="2800" dirty="0">
                <a:solidFill>
                  <a:schemeClr val="bg1"/>
                </a:solidFill>
              </a:rPr>
              <a:t>Background and Highlights</a:t>
            </a:r>
            <a:endParaRPr lang="zh-CN" altLang="en-US" sz="2800" dirty="0">
              <a:solidFill>
                <a:schemeClr val="bg1"/>
              </a:solidFill>
            </a:endParaRPr>
          </a:p>
        </p:txBody>
      </p:sp>
      <p:sp>
        <p:nvSpPr>
          <p:cNvPr id="4" name="文本占位符 3"/>
          <p:cNvSpPr>
            <a:spLocks noGrp="1"/>
          </p:cNvSpPr>
          <p:nvPr>
            <p:ph type="body" sz="quarter" idx="15"/>
          </p:nvPr>
        </p:nvSpPr>
        <p:spPr/>
        <p:txBody>
          <a:bodyPr vert="horz" lIns="91440" tIns="45720" rIns="91440" bIns="45720" rtlCol="0">
            <a:noAutofit/>
          </a:bodyPr>
          <a:lstStyle/>
          <a:p>
            <a:r>
              <a:rPr lang="en-US" altLang="zh-CN" dirty="0">
                <a:solidFill>
                  <a:schemeClr val="bg1"/>
                </a:solidFill>
              </a:rPr>
              <a:t>01</a:t>
            </a:r>
            <a:endParaRPr lang="zh-CN" altLang="en-US" dirty="0">
              <a:solidFill>
                <a:schemeClr val="bg1"/>
              </a:solidFill>
            </a:endParaRPr>
          </a:p>
        </p:txBody>
      </p:sp>
      <p:sp>
        <p:nvSpPr>
          <p:cNvPr id="6" name="文本占位符 5"/>
          <p:cNvSpPr>
            <a:spLocks noGrp="1"/>
          </p:cNvSpPr>
          <p:nvPr>
            <p:ph type="body" sz="quarter" idx="17"/>
          </p:nvPr>
        </p:nvSpPr>
        <p:spPr>
          <a:xfrm>
            <a:off x="6372838" y="2728084"/>
            <a:ext cx="5313026" cy="784691"/>
          </a:xfrm>
        </p:spPr>
        <p:txBody>
          <a:bodyPr vert="horz" lIns="91440" tIns="45720" rIns="91440" bIns="45720" rtlCol="0">
            <a:noAutofit/>
          </a:bodyPr>
          <a:lstStyle/>
          <a:p>
            <a:r>
              <a:rPr lang="en-US" altLang="zh-CN" sz="2800" dirty="0"/>
              <a:t>Economical</a:t>
            </a:r>
            <a:r>
              <a:rPr lang="zh-CN" altLang="en-US" sz="2800" dirty="0"/>
              <a:t> </a:t>
            </a:r>
            <a:r>
              <a:rPr lang="en-US" altLang="zh-CN" sz="2800" dirty="0"/>
              <a:t>Solution</a:t>
            </a:r>
          </a:p>
        </p:txBody>
      </p:sp>
      <p:sp>
        <p:nvSpPr>
          <p:cNvPr id="8" name="文本占位符 7"/>
          <p:cNvSpPr>
            <a:spLocks noGrp="1"/>
          </p:cNvSpPr>
          <p:nvPr>
            <p:ph type="body" sz="quarter" idx="19"/>
          </p:nvPr>
        </p:nvSpPr>
        <p:spPr>
          <a:xfrm>
            <a:off x="6372838" y="3875512"/>
            <a:ext cx="5313026" cy="784691"/>
          </a:xfrm>
        </p:spPr>
        <p:txBody>
          <a:bodyPr/>
          <a:lstStyle/>
          <a:p>
            <a:r>
              <a:rPr lang="en-US" altLang="zh-CN" sz="2800" dirty="0">
                <a:solidFill>
                  <a:srgbClr val="00B0F0"/>
                </a:solidFill>
              </a:rPr>
              <a:t>Wide Area Solution</a:t>
            </a:r>
            <a:endParaRPr lang="zh-CN" altLang="en-US" sz="2800" dirty="0">
              <a:solidFill>
                <a:srgbClr val="00B0F0"/>
              </a:solidFill>
            </a:endParaRPr>
          </a:p>
        </p:txBody>
      </p:sp>
      <p:sp>
        <p:nvSpPr>
          <p:cNvPr id="10" name="文本占位符 9"/>
          <p:cNvSpPr>
            <a:spLocks noGrp="1"/>
          </p:cNvSpPr>
          <p:nvPr>
            <p:ph type="body" sz="quarter" idx="21"/>
          </p:nvPr>
        </p:nvSpPr>
        <p:spPr>
          <a:xfrm>
            <a:off x="6372838" y="5007631"/>
            <a:ext cx="5313026" cy="784691"/>
          </a:xfrm>
        </p:spPr>
        <p:txBody>
          <a:bodyPr/>
          <a:lstStyle/>
          <a:p>
            <a:r>
              <a:rPr lang="en-US" altLang="zh-CN" sz="2800" dirty="0">
                <a:cs typeface="+mn-ea"/>
                <a:sym typeface="+mn-lt"/>
              </a:rPr>
              <a:t>Success Case</a:t>
            </a:r>
            <a:endParaRPr lang="zh-CN" altLang="en-US" sz="2800" dirty="0"/>
          </a:p>
        </p:txBody>
      </p:sp>
      <p:sp>
        <p:nvSpPr>
          <p:cNvPr id="12" name="文本占位符 1"/>
          <p:cNvSpPr txBox="1">
            <a:spLocks/>
          </p:cNvSpPr>
          <p:nvPr/>
        </p:nvSpPr>
        <p:spPr>
          <a:xfrm>
            <a:off x="5361313" y="3591126"/>
            <a:ext cx="1219200" cy="1035805"/>
          </a:xfrm>
          <a:prstGeom prst="rect">
            <a:avLst/>
          </a:prstGeom>
        </p:spPr>
        <p:txBody>
          <a:bodyPr vert="horz" lIns="91440" tIns="45720" rIns="91440" bIns="45720" rtlCol="0">
            <a:noAutofit/>
          </a:bodyPr>
          <a:lstStyle>
            <a:lvl1pPr indent="0" defTabSz="914377">
              <a:lnSpc>
                <a:spcPts val="8000"/>
              </a:lnSpc>
              <a:spcBef>
                <a:spcPts val="1000"/>
              </a:spcBef>
              <a:buFont typeface="Arial" panose="020B0604020202020204" pitchFamily="34" charset="0"/>
              <a:buNone/>
              <a:defRPr sz="5333">
                <a:solidFill>
                  <a:srgbClr val="00B0F0"/>
                </a:solidFill>
                <a:latin typeface="Impact" charset="0"/>
                <a:ea typeface="Impact" charset="0"/>
                <a:cs typeface="Impact" charset="0"/>
              </a:defRPr>
            </a:lvl1pPr>
            <a:lvl2pPr marL="685783" indent="-228594" defTabSz="914377">
              <a:lnSpc>
                <a:spcPct val="90000"/>
              </a:lnSpc>
              <a:spcBef>
                <a:spcPts val="500"/>
              </a:spcBef>
              <a:buFont typeface="Arial" panose="020B0604020202020204" pitchFamily="34" charset="0"/>
              <a:buChar char="•"/>
              <a:defRPr sz="2400">
                <a:latin typeface="+mj-ea"/>
                <a:ea typeface="+mj-ea"/>
              </a:defRPr>
            </a:lvl2pPr>
            <a:lvl3pPr marL="1142971" indent="-228594" defTabSz="914377">
              <a:lnSpc>
                <a:spcPct val="90000"/>
              </a:lnSpc>
              <a:spcBef>
                <a:spcPts val="500"/>
              </a:spcBef>
              <a:buFont typeface="Arial" panose="020B0604020202020204" pitchFamily="34" charset="0"/>
              <a:buChar char="•"/>
              <a:defRPr sz="2000">
                <a:latin typeface="+mj-ea"/>
                <a:ea typeface="+mj-ea"/>
              </a:defRPr>
            </a:lvl3pPr>
            <a:lvl4pPr marL="1600160" indent="-228594" defTabSz="914377">
              <a:lnSpc>
                <a:spcPct val="90000"/>
              </a:lnSpc>
              <a:spcBef>
                <a:spcPts val="500"/>
              </a:spcBef>
              <a:buFont typeface="Arial" panose="020B0604020202020204" pitchFamily="34" charset="0"/>
              <a:buChar char="•"/>
              <a:defRPr>
                <a:latin typeface="+mj-ea"/>
                <a:ea typeface="+mj-ea"/>
              </a:defRPr>
            </a:lvl4pPr>
            <a:lvl5pPr marL="2057349" indent="-228594" defTabSz="914377">
              <a:lnSpc>
                <a:spcPct val="90000"/>
              </a:lnSpc>
              <a:spcBef>
                <a:spcPts val="500"/>
              </a:spcBef>
              <a:buFont typeface="Arial" panose="020B0604020202020204" pitchFamily="34" charset="0"/>
              <a:buChar char="•"/>
              <a:defRPr>
                <a:latin typeface="+mj-ea"/>
                <a:ea typeface="+mj-ea"/>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ltLang="zh-CN" dirty="0"/>
              <a:t>03</a:t>
            </a:r>
            <a:endParaRPr lang="zh-CN" altLang="en-US" dirty="0"/>
          </a:p>
        </p:txBody>
      </p:sp>
      <p:sp>
        <p:nvSpPr>
          <p:cNvPr id="13" name="文本占位符 1"/>
          <p:cNvSpPr txBox="1">
            <a:spLocks/>
          </p:cNvSpPr>
          <p:nvPr/>
        </p:nvSpPr>
        <p:spPr>
          <a:xfrm>
            <a:off x="5383685" y="4756517"/>
            <a:ext cx="1219200" cy="1035805"/>
          </a:xfrm>
          <a:prstGeom prst="rect">
            <a:avLst/>
          </a:prstGeom>
        </p:spPr>
        <p:txBody>
          <a:bodyPr vert="horz" lIns="91440" tIns="45720" rIns="91440" bIns="45720" rtlCol="0">
            <a:noAutofit/>
          </a:bodyPr>
          <a:lstStyle>
            <a:lvl1pPr marL="0" indent="0" algn="l" defTabSz="914377" rtl="0" eaLnBrk="1" latinLnBrk="0" hangingPunct="1">
              <a:lnSpc>
                <a:spcPts val="8000"/>
              </a:lnSpc>
              <a:spcBef>
                <a:spcPts val="1000"/>
              </a:spcBef>
              <a:buFont typeface="Arial" panose="020B0604020202020204" pitchFamily="34" charset="0"/>
              <a:buNone/>
              <a:defRPr sz="5333" kern="1200">
                <a:solidFill>
                  <a:schemeClr val="bg1"/>
                </a:solidFill>
                <a:latin typeface="Impact" charset="0"/>
                <a:ea typeface="Impact" charset="0"/>
                <a:cs typeface="Impact"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ea"/>
                <a:ea typeface="+mj-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j-ea"/>
                <a:ea typeface="+mj-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04</a:t>
            </a:r>
            <a:endParaRPr lang="zh-CN" altLang="en-US" dirty="0"/>
          </a:p>
        </p:txBody>
      </p:sp>
    </p:spTree>
    <p:extLst>
      <p:ext uri="{BB962C8B-B14F-4D97-AF65-F5344CB8AC3E}">
        <p14:creationId xmlns:p14="http://schemas.microsoft.com/office/powerpoint/2010/main" val="2697660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p:nvPr/>
        </p:nvCxnSpPr>
        <p:spPr>
          <a:xfrm>
            <a:off x="6321934" y="5393647"/>
            <a:ext cx="1160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010541" y="5393647"/>
            <a:ext cx="13058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050934" y="5393647"/>
            <a:ext cx="11602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车底扫描1"/>
          <p:cNvSpPr/>
          <p:nvPr/>
        </p:nvSpPr>
        <p:spPr>
          <a:xfrm>
            <a:off x="767249" y="1694474"/>
            <a:ext cx="7911204" cy="199769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9" rIns="91415" bIns="45709" rtlCol="0" anchor="ctr"/>
          <a:lstStyle/>
          <a:p>
            <a:pPr algn="ctr" defTabSz="914377"/>
            <a:endParaRPr lang="zh-CN" altLang="en-US" sz="2399" dirty="0">
              <a:solidFill>
                <a:srgbClr val="FFFFFF"/>
              </a:solidFill>
              <a:cs typeface="+mn-ea"/>
              <a:sym typeface="+mn-lt"/>
            </a:endParaRPr>
          </a:p>
        </p:txBody>
      </p:sp>
      <p:sp>
        <p:nvSpPr>
          <p:cNvPr id="478" name="小车乘客"/>
          <p:cNvSpPr>
            <a:spLocks/>
          </p:cNvSpPr>
          <p:nvPr>
            <p:custDataLst>
              <p:tags r:id="rId1"/>
            </p:custDataLst>
          </p:nvPr>
        </p:nvSpPr>
        <p:spPr bwMode="auto">
          <a:xfrm>
            <a:off x="946048" y="2272606"/>
            <a:ext cx="561868" cy="968812"/>
          </a:xfrm>
          <a:custGeom>
            <a:avLst/>
            <a:gdLst>
              <a:gd name="T0" fmla="*/ 2147483646 w 4003"/>
              <a:gd name="T1" fmla="*/ 2147483646 h 8178"/>
              <a:gd name="T2" fmla="*/ 2147483646 w 4003"/>
              <a:gd name="T3" fmla="*/ 2147483646 h 8178"/>
              <a:gd name="T4" fmla="*/ 2147483646 w 4003"/>
              <a:gd name="T5" fmla="*/ 2147483646 h 8178"/>
              <a:gd name="T6" fmla="*/ 2147483646 w 4003"/>
              <a:gd name="T7" fmla="*/ 2147483646 h 8178"/>
              <a:gd name="T8" fmla="*/ 2147483646 w 4003"/>
              <a:gd name="T9" fmla="*/ 2147483646 h 8178"/>
              <a:gd name="T10" fmla="*/ 2147483646 w 4003"/>
              <a:gd name="T11" fmla="*/ 2147483646 h 8178"/>
              <a:gd name="T12" fmla="*/ 2147483646 w 4003"/>
              <a:gd name="T13" fmla="*/ 2147483646 h 8178"/>
              <a:gd name="T14" fmla="*/ 2147483646 w 4003"/>
              <a:gd name="T15" fmla="*/ 2147483646 h 8178"/>
              <a:gd name="T16" fmla="*/ 2147483646 w 4003"/>
              <a:gd name="T17" fmla="*/ 2147483646 h 8178"/>
              <a:gd name="T18" fmla="*/ 2147483646 w 4003"/>
              <a:gd name="T19" fmla="*/ 2147483646 h 8178"/>
              <a:gd name="T20" fmla="*/ 2147483646 w 4003"/>
              <a:gd name="T21" fmla="*/ 1061744459 h 8178"/>
              <a:gd name="T22" fmla="*/ 2147483646 w 4003"/>
              <a:gd name="T23" fmla="*/ 126376181 h 8178"/>
              <a:gd name="T24" fmla="*/ 2147483646 w 4003"/>
              <a:gd name="T25" fmla="*/ 176948364 h 8178"/>
              <a:gd name="T26" fmla="*/ 2147483646 w 4003"/>
              <a:gd name="T27" fmla="*/ 2147483646 h 8178"/>
              <a:gd name="T28" fmla="*/ 2147483646 w 4003"/>
              <a:gd name="T29" fmla="*/ 2147483646 h 8178"/>
              <a:gd name="T30" fmla="*/ 2147483646 w 4003"/>
              <a:gd name="T31" fmla="*/ 2147483646 h 8178"/>
              <a:gd name="T32" fmla="*/ 2147483646 w 4003"/>
              <a:gd name="T33" fmla="*/ 2147483646 h 8178"/>
              <a:gd name="T34" fmla="*/ 2147483646 w 4003"/>
              <a:gd name="T35" fmla="*/ 2147483646 h 8178"/>
              <a:gd name="T36" fmla="*/ 2147483646 w 4003"/>
              <a:gd name="T37" fmla="*/ 2147483646 h 8178"/>
              <a:gd name="T38" fmla="*/ 2147483646 w 4003"/>
              <a:gd name="T39" fmla="*/ 2147483646 h 8178"/>
              <a:gd name="T40" fmla="*/ 2147483646 w 4003"/>
              <a:gd name="T41" fmla="*/ 2147483646 h 8178"/>
              <a:gd name="T42" fmla="*/ 2147483646 w 4003"/>
              <a:gd name="T43" fmla="*/ 2147483646 h 8178"/>
              <a:gd name="T44" fmla="*/ 2147483646 w 4003"/>
              <a:gd name="T45" fmla="*/ 2147483646 h 8178"/>
              <a:gd name="T46" fmla="*/ 2147483646 w 4003"/>
              <a:gd name="T47" fmla="*/ 2147483646 h 8178"/>
              <a:gd name="T48" fmla="*/ 2147483646 w 4003"/>
              <a:gd name="T49" fmla="*/ 2147483646 h 8178"/>
              <a:gd name="T50" fmla="*/ 2147483646 w 4003"/>
              <a:gd name="T51" fmla="*/ 2147483646 h 8178"/>
              <a:gd name="T52" fmla="*/ 2147483646 w 4003"/>
              <a:gd name="T53" fmla="*/ 2147483646 h 8178"/>
              <a:gd name="T54" fmla="*/ 2147483646 w 4003"/>
              <a:gd name="T55" fmla="*/ 2147483646 h 8178"/>
              <a:gd name="T56" fmla="*/ 1418301139 w 4003"/>
              <a:gd name="T57" fmla="*/ 2147483646 h 8178"/>
              <a:gd name="T58" fmla="*/ 1051042547 w 4003"/>
              <a:gd name="T59" fmla="*/ 2147483646 h 8178"/>
              <a:gd name="T60" fmla="*/ 2147483646 w 4003"/>
              <a:gd name="T61" fmla="*/ 2147483646 h 8178"/>
              <a:gd name="T62" fmla="*/ 2147483646 w 4003"/>
              <a:gd name="T63" fmla="*/ 2147483646 h 8178"/>
              <a:gd name="T64" fmla="*/ 2147483646 w 4003"/>
              <a:gd name="T65" fmla="*/ 2147483646 h 8178"/>
              <a:gd name="T66" fmla="*/ 2147483646 w 4003"/>
              <a:gd name="T67" fmla="*/ 2147483646 h 8178"/>
              <a:gd name="T68" fmla="*/ 2147483646 w 4003"/>
              <a:gd name="T69" fmla="*/ 2147483646 h 8178"/>
              <a:gd name="T70" fmla="*/ 2147483646 w 4003"/>
              <a:gd name="T71" fmla="*/ 2147483646 h 8178"/>
              <a:gd name="T72" fmla="*/ 2147483646 w 4003"/>
              <a:gd name="T73" fmla="*/ 2147483646 h 8178"/>
              <a:gd name="T74" fmla="*/ 2147483646 w 4003"/>
              <a:gd name="T75" fmla="*/ 2147483646 h 8178"/>
              <a:gd name="T76" fmla="*/ 2147483646 w 4003"/>
              <a:gd name="T77" fmla="*/ 2147483646 h 8178"/>
              <a:gd name="T78" fmla="*/ 2147483646 w 4003"/>
              <a:gd name="T79" fmla="*/ 2147483646 h 8178"/>
              <a:gd name="T80" fmla="*/ 2147483646 w 4003"/>
              <a:gd name="T81" fmla="*/ 2147483646 h 8178"/>
              <a:gd name="T82" fmla="*/ 2147483646 w 4003"/>
              <a:gd name="T83" fmla="*/ 2147483646 h 8178"/>
              <a:gd name="T84" fmla="*/ 2147483646 w 4003"/>
              <a:gd name="T85" fmla="*/ 2147483646 h 8178"/>
              <a:gd name="T86" fmla="*/ 2147483646 w 4003"/>
              <a:gd name="T87" fmla="*/ 2147483646 h 8178"/>
              <a:gd name="T88" fmla="*/ 2147483646 w 4003"/>
              <a:gd name="T89" fmla="*/ 2147483646 h 8178"/>
              <a:gd name="T90" fmla="*/ 2147483646 w 4003"/>
              <a:gd name="T91" fmla="*/ 2147483646 h 8178"/>
              <a:gd name="T92" fmla="*/ 2147483646 w 4003"/>
              <a:gd name="T93" fmla="*/ 2147483646 h 8178"/>
              <a:gd name="T94" fmla="*/ 2147483646 w 4003"/>
              <a:gd name="T95" fmla="*/ 2147483646 h 8178"/>
              <a:gd name="T96" fmla="*/ 2147483646 w 4003"/>
              <a:gd name="T97" fmla="*/ 2147483646 h 8178"/>
              <a:gd name="T98" fmla="*/ 2147483646 w 4003"/>
              <a:gd name="T99" fmla="*/ 2147483646 h 8178"/>
              <a:gd name="T100" fmla="*/ 2147483646 w 4003"/>
              <a:gd name="T101" fmla="*/ 2147483646 h 8178"/>
              <a:gd name="T102" fmla="*/ 2147483646 w 4003"/>
              <a:gd name="T103" fmla="*/ 2147483646 h 8178"/>
              <a:gd name="T104" fmla="*/ 2147483646 w 4003"/>
              <a:gd name="T105" fmla="*/ 2147483646 h 8178"/>
              <a:gd name="T106" fmla="*/ 2147483646 w 4003"/>
              <a:gd name="T107" fmla="*/ 2147483646 h 8178"/>
              <a:gd name="T108" fmla="*/ 2147483646 w 4003"/>
              <a:gd name="T109" fmla="*/ 2147483646 h 8178"/>
              <a:gd name="T110" fmla="*/ 2147483646 w 4003"/>
              <a:gd name="T111" fmla="*/ 2147483646 h 8178"/>
              <a:gd name="T112" fmla="*/ 2147483646 w 4003"/>
              <a:gd name="T113" fmla="*/ 2147483646 h 8178"/>
              <a:gd name="T114" fmla="*/ 2147483646 w 4003"/>
              <a:gd name="T115" fmla="*/ 2147483646 h 8178"/>
              <a:gd name="T116" fmla="*/ 2147483646 w 4003"/>
              <a:gd name="T117" fmla="*/ 2147483646 h 8178"/>
              <a:gd name="T118" fmla="*/ 2147483646 w 4003"/>
              <a:gd name="T119" fmla="*/ 2147483646 h 8178"/>
              <a:gd name="T120" fmla="*/ 2147483646 w 4003"/>
              <a:gd name="T121" fmla="*/ 2147483646 h 8178"/>
              <a:gd name="T122" fmla="*/ 2147483646 w 4003"/>
              <a:gd name="T123" fmla="*/ 2147483646 h 8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03" h="8178">
                <a:moveTo>
                  <a:pt x="3967" y="3382"/>
                </a:moveTo>
                <a:lnTo>
                  <a:pt x="3967" y="3382"/>
                </a:lnTo>
                <a:lnTo>
                  <a:pt x="3958" y="3373"/>
                </a:lnTo>
                <a:lnTo>
                  <a:pt x="3949" y="3362"/>
                </a:lnTo>
                <a:lnTo>
                  <a:pt x="3942" y="3350"/>
                </a:lnTo>
                <a:lnTo>
                  <a:pt x="3936" y="3339"/>
                </a:lnTo>
                <a:lnTo>
                  <a:pt x="3928" y="3320"/>
                </a:lnTo>
                <a:lnTo>
                  <a:pt x="3924" y="3313"/>
                </a:lnTo>
                <a:lnTo>
                  <a:pt x="3909" y="3292"/>
                </a:lnTo>
                <a:lnTo>
                  <a:pt x="3892" y="3275"/>
                </a:lnTo>
                <a:lnTo>
                  <a:pt x="3877" y="3260"/>
                </a:lnTo>
                <a:lnTo>
                  <a:pt x="3861" y="3247"/>
                </a:lnTo>
                <a:lnTo>
                  <a:pt x="3846" y="3235"/>
                </a:lnTo>
                <a:lnTo>
                  <a:pt x="3831" y="3226"/>
                </a:lnTo>
                <a:lnTo>
                  <a:pt x="3817" y="3219"/>
                </a:lnTo>
                <a:lnTo>
                  <a:pt x="3803" y="3212"/>
                </a:lnTo>
                <a:lnTo>
                  <a:pt x="3791" y="3208"/>
                </a:lnTo>
                <a:lnTo>
                  <a:pt x="3779" y="3205"/>
                </a:lnTo>
                <a:lnTo>
                  <a:pt x="3761" y="3201"/>
                </a:lnTo>
                <a:lnTo>
                  <a:pt x="3747" y="3199"/>
                </a:lnTo>
                <a:lnTo>
                  <a:pt x="3740" y="3199"/>
                </a:lnTo>
                <a:lnTo>
                  <a:pt x="3725" y="3186"/>
                </a:lnTo>
                <a:lnTo>
                  <a:pt x="3711" y="3174"/>
                </a:lnTo>
                <a:lnTo>
                  <a:pt x="3694" y="3161"/>
                </a:lnTo>
                <a:lnTo>
                  <a:pt x="3677" y="3150"/>
                </a:lnTo>
                <a:lnTo>
                  <a:pt x="3670" y="3146"/>
                </a:lnTo>
                <a:lnTo>
                  <a:pt x="3655" y="3132"/>
                </a:lnTo>
                <a:lnTo>
                  <a:pt x="3646" y="3124"/>
                </a:lnTo>
                <a:lnTo>
                  <a:pt x="3638" y="3114"/>
                </a:lnTo>
                <a:lnTo>
                  <a:pt x="3631" y="3103"/>
                </a:lnTo>
                <a:lnTo>
                  <a:pt x="3628" y="3097"/>
                </a:lnTo>
                <a:lnTo>
                  <a:pt x="3626" y="3091"/>
                </a:lnTo>
                <a:lnTo>
                  <a:pt x="3625" y="3088"/>
                </a:lnTo>
                <a:lnTo>
                  <a:pt x="3622" y="3080"/>
                </a:lnTo>
                <a:lnTo>
                  <a:pt x="3615" y="3066"/>
                </a:lnTo>
                <a:lnTo>
                  <a:pt x="3611" y="3059"/>
                </a:lnTo>
                <a:lnTo>
                  <a:pt x="3606" y="3050"/>
                </a:lnTo>
                <a:lnTo>
                  <a:pt x="3600" y="3042"/>
                </a:lnTo>
                <a:lnTo>
                  <a:pt x="3593" y="3033"/>
                </a:lnTo>
                <a:lnTo>
                  <a:pt x="3583" y="3025"/>
                </a:lnTo>
                <a:lnTo>
                  <a:pt x="3573" y="3015"/>
                </a:lnTo>
                <a:lnTo>
                  <a:pt x="3560" y="3007"/>
                </a:lnTo>
                <a:lnTo>
                  <a:pt x="3547" y="3000"/>
                </a:lnTo>
                <a:lnTo>
                  <a:pt x="3531" y="2992"/>
                </a:lnTo>
                <a:lnTo>
                  <a:pt x="3514" y="2985"/>
                </a:lnTo>
                <a:lnTo>
                  <a:pt x="3496" y="2979"/>
                </a:lnTo>
                <a:lnTo>
                  <a:pt x="3475" y="2970"/>
                </a:lnTo>
                <a:lnTo>
                  <a:pt x="3450" y="2958"/>
                </a:lnTo>
                <a:lnTo>
                  <a:pt x="3437" y="2950"/>
                </a:lnTo>
                <a:lnTo>
                  <a:pt x="3423" y="2942"/>
                </a:lnTo>
                <a:lnTo>
                  <a:pt x="3409" y="2932"/>
                </a:lnTo>
                <a:lnTo>
                  <a:pt x="3394" y="2922"/>
                </a:lnTo>
                <a:lnTo>
                  <a:pt x="3380" y="2910"/>
                </a:lnTo>
                <a:lnTo>
                  <a:pt x="3366" y="2897"/>
                </a:lnTo>
                <a:lnTo>
                  <a:pt x="3353" y="2883"/>
                </a:lnTo>
                <a:lnTo>
                  <a:pt x="3340" y="2869"/>
                </a:lnTo>
                <a:lnTo>
                  <a:pt x="3254" y="2762"/>
                </a:lnTo>
                <a:lnTo>
                  <a:pt x="3163" y="2650"/>
                </a:lnTo>
                <a:lnTo>
                  <a:pt x="3055" y="2519"/>
                </a:lnTo>
                <a:lnTo>
                  <a:pt x="2942" y="2383"/>
                </a:lnTo>
                <a:lnTo>
                  <a:pt x="2887" y="2319"/>
                </a:lnTo>
                <a:lnTo>
                  <a:pt x="2835" y="2258"/>
                </a:lnTo>
                <a:lnTo>
                  <a:pt x="2787" y="2204"/>
                </a:lnTo>
                <a:lnTo>
                  <a:pt x="2746" y="2158"/>
                </a:lnTo>
                <a:lnTo>
                  <a:pt x="2712" y="2122"/>
                </a:lnTo>
                <a:lnTo>
                  <a:pt x="2697" y="2109"/>
                </a:lnTo>
                <a:lnTo>
                  <a:pt x="2686" y="2098"/>
                </a:lnTo>
                <a:lnTo>
                  <a:pt x="2679" y="2087"/>
                </a:lnTo>
                <a:lnTo>
                  <a:pt x="2662" y="2058"/>
                </a:lnTo>
                <a:lnTo>
                  <a:pt x="2654" y="2040"/>
                </a:lnTo>
                <a:lnTo>
                  <a:pt x="2645" y="2022"/>
                </a:lnTo>
                <a:lnTo>
                  <a:pt x="2638" y="2005"/>
                </a:lnTo>
                <a:lnTo>
                  <a:pt x="2636" y="1998"/>
                </a:lnTo>
                <a:lnTo>
                  <a:pt x="2635" y="1989"/>
                </a:lnTo>
                <a:lnTo>
                  <a:pt x="2614" y="1932"/>
                </a:lnTo>
                <a:lnTo>
                  <a:pt x="2591" y="1873"/>
                </a:lnTo>
                <a:lnTo>
                  <a:pt x="2564" y="1804"/>
                </a:lnTo>
                <a:lnTo>
                  <a:pt x="2534" y="1732"/>
                </a:lnTo>
                <a:lnTo>
                  <a:pt x="2520" y="1698"/>
                </a:lnTo>
                <a:lnTo>
                  <a:pt x="2504" y="1667"/>
                </a:lnTo>
                <a:lnTo>
                  <a:pt x="2490" y="1639"/>
                </a:lnTo>
                <a:lnTo>
                  <a:pt x="2476" y="1615"/>
                </a:lnTo>
                <a:lnTo>
                  <a:pt x="2464" y="1596"/>
                </a:lnTo>
                <a:lnTo>
                  <a:pt x="2459" y="1589"/>
                </a:lnTo>
                <a:lnTo>
                  <a:pt x="2453" y="1584"/>
                </a:lnTo>
                <a:lnTo>
                  <a:pt x="2430" y="1540"/>
                </a:lnTo>
                <a:lnTo>
                  <a:pt x="2412" y="1506"/>
                </a:lnTo>
                <a:lnTo>
                  <a:pt x="2406" y="1492"/>
                </a:lnTo>
                <a:lnTo>
                  <a:pt x="2402" y="1484"/>
                </a:lnTo>
                <a:lnTo>
                  <a:pt x="2397" y="1478"/>
                </a:lnTo>
                <a:lnTo>
                  <a:pt x="2386" y="1461"/>
                </a:lnTo>
                <a:lnTo>
                  <a:pt x="2366" y="1436"/>
                </a:lnTo>
                <a:lnTo>
                  <a:pt x="2341" y="1407"/>
                </a:lnTo>
                <a:lnTo>
                  <a:pt x="2326" y="1391"/>
                </a:lnTo>
                <a:lnTo>
                  <a:pt x="2309" y="1374"/>
                </a:lnTo>
                <a:lnTo>
                  <a:pt x="2291" y="1357"/>
                </a:lnTo>
                <a:lnTo>
                  <a:pt x="2272" y="1341"/>
                </a:lnTo>
                <a:lnTo>
                  <a:pt x="2251" y="1325"/>
                </a:lnTo>
                <a:lnTo>
                  <a:pt x="2229" y="1310"/>
                </a:lnTo>
                <a:lnTo>
                  <a:pt x="2207" y="1296"/>
                </a:lnTo>
                <a:lnTo>
                  <a:pt x="2183" y="1283"/>
                </a:lnTo>
                <a:lnTo>
                  <a:pt x="2171" y="1278"/>
                </a:lnTo>
                <a:lnTo>
                  <a:pt x="2159" y="1271"/>
                </a:lnTo>
                <a:lnTo>
                  <a:pt x="2144" y="1264"/>
                </a:lnTo>
                <a:lnTo>
                  <a:pt x="2130" y="1255"/>
                </a:lnTo>
                <a:lnTo>
                  <a:pt x="2116" y="1245"/>
                </a:lnTo>
                <a:lnTo>
                  <a:pt x="2111" y="1240"/>
                </a:lnTo>
                <a:lnTo>
                  <a:pt x="2107" y="1236"/>
                </a:lnTo>
                <a:lnTo>
                  <a:pt x="2103" y="1231"/>
                </a:lnTo>
                <a:lnTo>
                  <a:pt x="2102" y="1227"/>
                </a:lnTo>
                <a:lnTo>
                  <a:pt x="2092" y="1215"/>
                </a:lnTo>
                <a:lnTo>
                  <a:pt x="2067" y="1184"/>
                </a:lnTo>
                <a:lnTo>
                  <a:pt x="2102" y="1178"/>
                </a:lnTo>
                <a:lnTo>
                  <a:pt x="2111" y="1177"/>
                </a:lnTo>
                <a:lnTo>
                  <a:pt x="2119" y="1176"/>
                </a:lnTo>
                <a:lnTo>
                  <a:pt x="2129" y="1175"/>
                </a:lnTo>
                <a:lnTo>
                  <a:pt x="2137" y="1173"/>
                </a:lnTo>
                <a:lnTo>
                  <a:pt x="2152" y="1167"/>
                </a:lnTo>
                <a:lnTo>
                  <a:pt x="2166" y="1158"/>
                </a:lnTo>
                <a:lnTo>
                  <a:pt x="2178" y="1150"/>
                </a:lnTo>
                <a:lnTo>
                  <a:pt x="2189" y="1140"/>
                </a:lnTo>
                <a:lnTo>
                  <a:pt x="2198" y="1128"/>
                </a:lnTo>
                <a:lnTo>
                  <a:pt x="2207" y="1117"/>
                </a:lnTo>
                <a:lnTo>
                  <a:pt x="2214" y="1105"/>
                </a:lnTo>
                <a:lnTo>
                  <a:pt x="2219" y="1094"/>
                </a:lnTo>
                <a:lnTo>
                  <a:pt x="2228" y="1075"/>
                </a:lnTo>
                <a:lnTo>
                  <a:pt x="2232" y="1061"/>
                </a:lnTo>
                <a:lnTo>
                  <a:pt x="2235" y="1056"/>
                </a:lnTo>
                <a:lnTo>
                  <a:pt x="2236" y="1049"/>
                </a:lnTo>
                <a:lnTo>
                  <a:pt x="2239" y="1043"/>
                </a:lnTo>
                <a:lnTo>
                  <a:pt x="2245" y="1031"/>
                </a:lnTo>
                <a:lnTo>
                  <a:pt x="2250" y="1021"/>
                </a:lnTo>
                <a:lnTo>
                  <a:pt x="2253" y="1018"/>
                </a:lnTo>
                <a:lnTo>
                  <a:pt x="2261" y="1008"/>
                </a:lnTo>
                <a:lnTo>
                  <a:pt x="2267" y="996"/>
                </a:lnTo>
                <a:lnTo>
                  <a:pt x="2273" y="984"/>
                </a:lnTo>
                <a:lnTo>
                  <a:pt x="2279" y="971"/>
                </a:lnTo>
                <a:lnTo>
                  <a:pt x="2291" y="943"/>
                </a:lnTo>
                <a:lnTo>
                  <a:pt x="2300" y="915"/>
                </a:lnTo>
                <a:lnTo>
                  <a:pt x="2307" y="889"/>
                </a:lnTo>
                <a:lnTo>
                  <a:pt x="2313" y="868"/>
                </a:lnTo>
                <a:lnTo>
                  <a:pt x="2319" y="848"/>
                </a:lnTo>
                <a:lnTo>
                  <a:pt x="2346" y="840"/>
                </a:lnTo>
                <a:lnTo>
                  <a:pt x="2349" y="837"/>
                </a:lnTo>
                <a:lnTo>
                  <a:pt x="2352" y="834"/>
                </a:lnTo>
                <a:lnTo>
                  <a:pt x="2355" y="830"/>
                </a:lnTo>
                <a:lnTo>
                  <a:pt x="2357" y="825"/>
                </a:lnTo>
                <a:lnTo>
                  <a:pt x="2361" y="815"/>
                </a:lnTo>
                <a:lnTo>
                  <a:pt x="2362" y="802"/>
                </a:lnTo>
                <a:lnTo>
                  <a:pt x="2363" y="789"/>
                </a:lnTo>
                <a:lnTo>
                  <a:pt x="2362" y="773"/>
                </a:lnTo>
                <a:lnTo>
                  <a:pt x="2361" y="758"/>
                </a:lnTo>
                <a:lnTo>
                  <a:pt x="2359" y="742"/>
                </a:lnTo>
                <a:lnTo>
                  <a:pt x="2353" y="712"/>
                </a:lnTo>
                <a:lnTo>
                  <a:pt x="2347" y="686"/>
                </a:lnTo>
                <a:lnTo>
                  <a:pt x="2339" y="661"/>
                </a:lnTo>
                <a:lnTo>
                  <a:pt x="2338" y="653"/>
                </a:lnTo>
                <a:lnTo>
                  <a:pt x="2338" y="645"/>
                </a:lnTo>
                <a:lnTo>
                  <a:pt x="2339" y="638"/>
                </a:lnTo>
                <a:lnTo>
                  <a:pt x="2340" y="629"/>
                </a:lnTo>
                <a:lnTo>
                  <a:pt x="2343" y="616"/>
                </a:lnTo>
                <a:lnTo>
                  <a:pt x="2349" y="602"/>
                </a:lnTo>
                <a:lnTo>
                  <a:pt x="2354" y="592"/>
                </a:lnTo>
                <a:lnTo>
                  <a:pt x="2359" y="584"/>
                </a:lnTo>
                <a:lnTo>
                  <a:pt x="2364" y="577"/>
                </a:lnTo>
                <a:lnTo>
                  <a:pt x="2367" y="569"/>
                </a:lnTo>
                <a:lnTo>
                  <a:pt x="2370" y="561"/>
                </a:lnTo>
                <a:lnTo>
                  <a:pt x="2373" y="552"/>
                </a:lnTo>
                <a:lnTo>
                  <a:pt x="2374" y="546"/>
                </a:lnTo>
                <a:lnTo>
                  <a:pt x="2374" y="533"/>
                </a:lnTo>
                <a:lnTo>
                  <a:pt x="2373" y="522"/>
                </a:lnTo>
                <a:lnTo>
                  <a:pt x="2369" y="513"/>
                </a:lnTo>
                <a:lnTo>
                  <a:pt x="2367" y="507"/>
                </a:lnTo>
                <a:lnTo>
                  <a:pt x="2364" y="502"/>
                </a:lnTo>
                <a:lnTo>
                  <a:pt x="2353" y="431"/>
                </a:lnTo>
                <a:lnTo>
                  <a:pt x="2352" y="417"/>
                </a:lnTo>
                <a:lnTo>
                  <a:pt x="2350" y="401"/>
                </a:lnTo>
                <a:lnTo>
                  <a:pt x="2347" y="385"/>
                </a:lnTo>
                <a:lnTo>
                  <a:pt x="2342" y="370"/>
                </a:lnTo>
                <a:lnTo>
                  <a:pt x="2332" y="340"/>
                </a:lnTo>
                <a:lnTo>
                  <a:pt x="2321" y="312"/>
                </a:lnTo>
                <a:lnTo>
                  <a:pt x="2321" y="308"/>
                </a:lnTo>
                <a:lnTo>
                  <a:pt x="2322" y="303"/>
                </a:lnTo>
                <a:lnTo>
                  <a:pt x="2326" y="294"/>
                </a:lnTo>
                <a:lnTo>
                  <a:pt x="2335" y="277"/>
                </a:lnTo>
                <a:lnTo>
                  <a:pt x="2337" y="271"/>
                </a:lnTo>
                <a:lnTo>
                  <a:pt x="2345" y="259"/>
                </a:lnTo>
                <a:lnTo>
                  <a:pt x="2353" y="239"/>
                </a:lnTo>
                <a:lnTo>
                  <a:pt x="2357" y="228"/>
                </a:lnTo>
                <a:lnTo>
                  <a:pt x="2360" y="215"/>
                </a:lnTo>
                <a:lnTo>
                  <a:pt x="2363" y="202"/>
                </a:lnTo>
                <a:lnTo>
                  <a:pt x="2364" y="188"/>
                </a:lnTo>
                <a:lnTo>
                  <a:pt x="2364" y="174"/>
                </a:lnTo>
                <a:lnTo>
                  <a:pt x="2363" y="159"/>
                </a:lnTo>
                <a:lnTo>
                  <a:pt x="2359" y="146"/>
                </a:lnTo>
                <a:lnTo>
                  <a:pt x="2356" y="139"/>
                </a:lnTo>
                <a:lnTo>
                  <a:pt x="2353" y="131"/>
                </a:lnTo>
                <a:lnTo>
                  <a:pt x="2349" y="125"/>
                </a:lnTo>
                <a:lnTo>
                  <a:pt x="2343" y="118"/>
                </a:lnTo>
                <a:lnTo>
                  <a:pt x="2338" y="112"/>
                </a:lnTo>
                <a:lnTo>
                  <a:pt x="2331" y="105"/>
                </a:lnTo>
                <a:lnTo>
                  <a:pt x="2329" y="104"/>
                </a:lnTo>
                <a:lnTo>
                  <a:pt x="2323" y="100"/>
                </a:lnTo>
                <a:lnTo>
                  <a:pt x="2320" y="97"/>
                </a:lnTo>
                <a:lnTo>
                  <a:pt x="2317" y="94"/>
                </a:lnTo>
                <a:lnTo>
                  <a:pt x="2313" y="89"/>
                </a:lnTo>
                <a:lnTo>
                  <a:pt x="2310" y="84"/>
                </a:lnTo>
                <a:lnTo>
                  <a:pt x="2309" y="78"/>
                </a:lnTo>
                <a:lnTo>
                  <a:pt x="2307" y="72"/>
                </a:lnTo>
                <a:lnTo>
                  <a:pt x="2304" y="65"/>
                </a:lnTo>
                <a:lnTo>
                  <a:pt x="2299" y="56"/>
                </a:lnTo>
                <a:lnTo>
                  <a:pt x="2293" y="47"/>
                </a:lnTo>
                <a:lnTo>
                  <a:pt x="2283" y="37"/>
                </a:lnTo>
                <a:lnTo>
                  <a:pt x="2272" y="29"/>
                </a:lnTo>
                <a:lnTo>
                  <a:pt x="2257" y="19"/>
                </a:lnTo>
                <a:lnTo>
                  <a:pt x="2249" y="16"/>
                </a:lnTo>
                <a:lnTo>
                  <a:pt x="2241" y="13"/>
                </a:lnTo>
                <a:lnTo>
                  <a:pt x="2230" y="10"/>
                </a:lnTo>
                <a:lnTo>
                  <a:pt x="2219" y="7"/>
                </a:lnTo>
                <a:lnTo>
                  <a:pt x="2208" y="5"/>
                </a:lnTo>
                <a:lnTo>
                  <a:pt x="2194" y="4"/>
                </a:lnTo>
                <a:lnTo>
                  <a:pt x="2181" y="3"/>
                </a:lnTo>
                <a:lnTo>
                  <a:pt x="2165" y="3"/>
                </a:lnTo>
                <a:lnTo>
                  <a:pt x="2150" y="4"/>
                </a:lnTo>
                <a:lnTo>
                  <a:pt x="2132" y="5"/>
                </a:lnTo>
                <a:lnTo>
                  <a:pt x="2114" y="7"/>
                </a:lnTo>
                <a:lnTo>
                  <a:pt x="2095" y="10"/>
                </a:lnTo>
                <a:lnTo>
                  <a:pt x="2074" y="14"/>
                </a:lnTo>
                <a:lnTo>
                  <a:pt x="2051" y="20"/>
                </a:lnTo>
                <a:lnTo>
                  <a:pt x="2043" y="20"/>
                </a:lnTo>
                <a:lnTo>
                  <a:pt x="2021" y="22"/>
                </a:lnTo>
                <a:lnTo>
                  <a:pt x="1993" y="22"/>
                </a:lnTo>
                <a:lnTo>
                  <a:pt x="1978" y="21"/>
                </a:lnTo>
                <a:lnTo>
                  <a:pt x="1965" y="20"/>
                </a:lnTo>
                <a:lnTo>
                  <a:pt x="1952" y="17"/>
                </a:lnTo>
                <a:lnTo>
                  <a:pt x="1917" y="11"/>
                </a:lnTo>
                <a:lnTo>
                  <a:pt x="1893" y="7"/>
                </a:lnTo>
                <a:lnTo>
                  <a:pt x="1865" y="4"/>
                </a:lnTo>
                <a:lnTo>
                  <a:pt x="1836" y="2"/>
                </a:lnTo>
                <a:lnTo>
                  <a:pt x="1805" y="0"/>
                </a:lnTo>
                <a:lnTo>
                  <a:pt x="1773" y="1"/>
                </a:lnTo>
                <a:lnTo>
                  <a:pt x="1741" y="3"/>
                </a:lnTo>
                <a:lnTo>
                  <a:pt x="1725" y="4"/>
                </a:lnTo>
                <a:lnTo>
                  <a:pt x="1710" y="7"/>
                </a:lnTo>
                <a:lnTo>
                  <a:pt x="1694" y="10"/>
                </a:lnTo>
                <a:lnTo>
                  <a:pt x="1680" y="14"/>
                </a:lnTo>
                <a:lnTo>
                  <a:pt x="1665" y="19"/>
                </a:lnTo>
                <a:lnTo>
                  <a:pt x="1653" y="24"/>
                </a:lnTo>
                <a:lnTo>
                  <a:pt x="1639" y="32"/>
                </a:lnTo>
                <a:lnTo>
                  <a:pt x="1628" y="39"/>
                </a:lnTo>
                <a:lnTo>
                  <a:pt x="1616" y="47"/>
                </a:lnTo>
                <a:lnTo>
                  <a:pt x="1607" y="57"/>
                </a:lnTo>
                <a:lnTo>
                  <a:pt x="1599" y="68"/>
                </a:lnTo>
                <a:lnTo>
                  <a:pt x="1590" y="79"/>
                </a:lnTo>
                <a:lnTo>
                  <a:pt x="1545" y="148"/>
                </a:lnTo>
                <a:lnTo>
                  <a:pt x="1509" y="198"/>
                </a:lnTo>
                <a:lnTo>
                  <a:pt x="1495" y="216"/>
                </a:lnTo>
                <a:lnTo>
                  <a:pt x="1487" y="226"/>
                </a:lnTo>
                <a:lnTo>
                  <a:pt x="1481" y="234"/>
                </a:lnTo>
                <a:lnTo>
                  <a:pt x="1471" y="259"/>
                </a:lnTo>
                <a:lnTo>
                  <a:pt x="1465" y="275"/>
                </a:lnTo>
                <a:lnTo>
                  <a:pt x="1458" y="296"/>
                </a:lnTo>
                <a:lnTo>
                  <a:pt x="1451" y="320"/>
                </a:lnTo>
                <a:lnTo>
                  <a:pt x="1444" y="347"/>
                </a:lnTo>
                <a:lnTo>
                  <a:pt x="1439" y="376"/>
                </a:lnTo>
                <a:lnTo>
                  <a:pt x="1435" y="408"/>
                </a:lnTo>
                <a:lnTo>
                  <a:pt x="1433" y="443"/>
                </a:lnTo>
                <a:lnTo>
                  <a:pt x="1433" y="479"/>
                </a:lnTo>
                <a:lnTo>
                  <a:pt x="1434" y="497"/>
                </a:lnTo>
                <a:lnTo>
                  <a:pt x="1436" y="517"/>
                </a:lnTo>
                <a:lnTo>
                  <a:pt x="1438" y="537"/>
                </a:lnTo>
                <a:lnTo>
                  <a:pt x="1441" y="558"/>
                </a:lnTo>
                <a:lnTo>
                  <a:pt x="1445" y="578"/>
                </a:lnTo>
                <a:lnTo>
                  <a:pt x="1450" y="599"/>
                </a:lnTo>
                <a:lnTo>
                  <a:pt x="1457" y="621"/>
                </a:lnTo>
                <a:lnTo>
                  <a:pt x="1464" y="643"/>
                </a:lnTo>
                <a:lnTo>
                  <a:pt x="1468" y="661"/>
                </a:lnTo>
                <a:lnTo>
                  <a:pt x="1478" y="707"/>
                </a:lnTo>
                <a:lnTo>
                  <a:pt x="1483" y="735"/>
                </a:lnTo>
                <a:lnTo>
                  <a:pt x="1488" y="763"/>
                </a:lnTo>
                <a:lnTo>
                  <a:pt x="1491" y="790"/>
                </a:lnTo>
                <a:lnTo>
                  <a:pt x="1492" y="801"/>
                </a:lnTo>
                <a:lnTo>
                  <a:pt x="1491" y="813"/>
                </a:lnTo>
                <a:lnTo>
                  <a:pt x="1489" y="827"/>
                </a:lnTo>
                <a:lnTo>
                  <a:pt x="1487" y="842"/>
                </a:lnTo>
                <a:lnTo>
                  <a:pt x="1485" y="860"/>
                </a:lnTo>
                <a:lnTo>
                  <a:pt x="1485" y="878"/>
                </a:lnTo>
                <a:lnTo>
                  <a:pt x="1486" y="888"/>
                </a:lnTo>
                <a:lnTo>
                  <a:pt x="1488" y="896"/>
                </a:lnTo>
                <a:lnTo>
                  <a:pt x="1490" y="904"/>
                </a:lnTo>
                <a:lnTo>
                  <a:pt x="1493" y="910"/>
                </a:lnTo>
                <a:lnTo>
                  <a:pt x="1498" y="917"/>
                </a:lnTo>
                <a:lnTo>
                  <a:pt x="1503" y="921"/>
                </a:lnTo>
                <a:lnTo>
                  <a:pt x="1493" y="935"/>
                </a:lnTo>
                <a:lnTo>
                  <a:pt x="1478" y="954"/>
                </a:lnTo>
                <a:lnTo>
                  <a:pt x="1460" y="974"/>
                </a:lnTo>
                <a:lnTo>
                  <a:pt x="1436" y="995"/>
                </a:lnTo>
                <a:lnTo>
                  <a:pt x="1435" y="995"/>
                </a:lnTo>
                <a:lnTo>
                  <a:pt x="1433" y="999"/>
                </a:lnTo>
                <a:lnTo>
                  <a:pt x="1410" y="1018"/>
                </a:lnTo>
                <a:lnTo>
                  <a:pt x="1382" y="1037"/>
                </a:lnTo>
                <a:lnTo>
                  <a:pt x="1352" y="1057"/>
                </a:lnTo>
                <a:lnTo>
                  <a:pt x="1334" y="1066"/>
                </a:lnTo>
                <a:lnTo>
                  <a:pt x="1316" y="1075"/>
                </a:lnTo>
                <a:lnTo>
                  <a:pt x="1296" y="1085"/>
                </a:lnTo>
                <a:lnTo>
                  <a:pt x="1241" y="1112"/>
                </a:lnTo>
                <a:lnTo>
                  <a:pt x="1203" y="1130"/>
                </a:lnTo>
                <a:lnTo>
                  <a:pt x="1162" y="1153"/>
                </a:lnTo>
                <a:lnTo>
                  <a:pt x="1117" y="1179"/>
                </a:lnTo>
                <a:lnTo>
                  <a:pt x="1071" y="1208"/>
                </a:lnTo>
                <a:lnTo>
                  <a:pt x="1024" y="1239"/>
                </a:lnTo>
                <a:lnTo>
                  <a:pt x="1001" y="1256"/>
                </a:lnTo>
                <a:lnTo>
                  <a:pt x="978" y="1273"/>
                </a:lnTo>
                <a:lnTo>
                  <a:pt x="957" y="1291"/>
                </a:lnTo>
                <a:lnTo>
                  <a:pt x="935" y="1309"/>
                </a:lnTo>
                <a:lnTo>
                  <a:pt x="915" y="1327"/>
                </a:lnTo>
                <a:lnTo>
                  <a:pt x="895" y="1347"/>
                </a:lnTo>
                <a:lnTo>
                  <a:pt x="878" y="1366"/>
                </a:lnTo>
                <a:lnTo>
                  <a:pt x="861" y="1385"/>
                </a:lnTo>
                <a:lnTo>
                  <a:pt x="847" y="1405"/>
                </a:lnTo>
                <a:lnTo>
                  <a:pt x="833" y="1426"/>
                </a:lnTo>
                <a:lnTo>
                  <a:pt x="822" y="1446"/>
                </a:lnTo>
                <a:lnTo>
                  <a:pt x="813" y="1466"/>
                </a:lnTo>
                <a:lnTo>
                  <a:pt x="807" y="1487"/>
                </a:lnTo>
                <a:lnTo>
                  <a:pt x="804" y="1498"/>
                </a:lnTo>
                <a:lnTo>
                  <a:pt x="803" y="1508"/>
                </a:lnTo>
                <a:lnTo>
                  <a:pt x="789" y="1539"/>
                </a:lnTo>
                <a:lnTo>
                  <a:pt x="759" y="1610"/>
                </a:lnTo>
                <a:lnTo>
                  <a:pt x="742" y="1649"/>
                </a:lnTo>
                <a:lnTo>
                  <a:pt x="724" y="1685"/>
                </a:lnTo>
                <a:lnTo>
                  <a:pt x="716" y="1700"/>
                </a:lnTo>
                <a:lnTo>
                  <a:pt x="708" y="1713"/>
                </a:lnTo>
                <a:lnTo>
                  <a:pt x="700" y="1724"/>
                </a:lnTo>
                <a:lnTo>
                  <a:pt x="694" y="1730"/>
                </a:lnTo>
                <a:lnTo>
                  <a:pt x="683" y="1753"/>
                </a:lnTo>
                <a:lnTo>
                  <a:pt x="671" y="1778"/>
                </a:lnTo>
                <a:lnTo>
                  <a:pt x="658" y="1808"/>
                </a:lnTo>
                <a:lnTo>
                  <a:pt x="644" y="1840"/>
                </a:lnTo>
                <a:lnTo>
                  <a:pt x="633" y="1871"/>
                </a:lnTo>
                <a:lnTo>
                  <a:pt x="628" y="1887"/>
                </a:lnTo>
                <a:lnTo>
                  <a:pt x="625" y="1900"/>
                </a:lnTo>
                <a:lnTo>
                  <a:pt x="622" y="1911"/>
                </a:lnTo>
                <a:lnTo>
                  <a:pt x="621" y="1922"/>
                </a:lnTo>
                <a:lnTo>
                  <a:pt x="602" y="1975"/>
                </a:lnTo>
                <a:lnTo>
                  <a:pt x="554" y="2096"/>
                </a:lnTo>
                <a:lnTo>
                  <a:pt x="526" y="2164"/>
                </a:lnTo>
                <a:lnTo>
                  <a:pt x="499" y="2228"/>
                </a:lnTo>
                <a:lnTo>
                  <a:pt x="487" y="2256"/>
                </a:lnTo>
                <a:lnTo>
                  <a:pt x="475" y="2281"/>
                </a:lnTo>
                <a:lnTo>
                  <a:pt x="465" y="2300"/>
                </a:lnTo>
                <a:lnTo>
                  <a:pt x="456" y="2314"/>
                </a:lnTo>
                <a:lnTo>
                  <a:pt x="450" y="2331"/>
                </a:lnTo>
                <a:lnTo>
                  <a:pt x="434" y="2375"/>
                </a:lnTo>
                <a:lnTo>
                  <a:pt x="423" y="2406"/>
                </a:lnTo>
                <a:lnTo>
                  <a:pt x="413" y="2440"/>
                </a:lnTo>
                <a:lnTo>
                  <a:pt x="403" y="2479"/>
                </a:lnTo>
                <a:lnTo>
                  <a:pt x="392" y="2518"/>
                </a:lnTo>
                <a:lnTo>
                  <a:pt x="383" y="2560"/>
                </a:lnTo>
                <a:lnTo>
                  <a:pt x="376" y="2602"/>
                </a:lnTo>
                <a:lnTo>
                  <a:pt x="373" y="2623"/>
                </a:lnTo>
                <a:lnTo>
                  <a:pt x="371" y="2644"/>
                </a:lnTo>
                <a:lnTo>
                  <a:pt x="370" y="2665"/>
                </a:lnTo>
                <a:lnTo>
                  <a:pt x="369" y="2684"/>
                </a:lnTo>
                <a:lnTo>
                  <a:pt x="370" y="2704"/>
                </a:lnTo>
                <a:lnTo>
                  <a:pt x="371" y="2722"/>
                </a:lnTo>
                <a:lnTo>
                  <a:pt x="373" y="2740"/>
                </a:lnTo>
                <a:lnTo>
                  <a:pt x="378" y="2757"/>
                </a:lnTo>
                <a:lnTo>
                  <a:pt x="383" y="2772"/>
                </a:lnTo>
                <a:lnTo>
                  <a:pt x="388" y="2787"/>
                </a:lnTo>
                <a:lnTo>
                  <a:pt x="396" y="2800"/>
                </a:lnTo>
                <a:lnTo>
                  <a:pt x="405" y="2812"/>
                </a:lnTo>
                <a:lnTo>
                  <a:pt x="434" y="2838"/>
                </a:lnTo>
                <a:lnTo>
                  <a:pt x="499" y="2896"/>
                </a:lnTo>
                <a:lnTo>
                  <a:pt x="535" y="2927"/>
                </a:lnTo>
                <a:lnTo>
                  <a:pt x="570" y="2956"/>
                </a:lnTo>
                <a:lnTo>
                  <a:pt x="598" y="2977"/>
                </a:lnTo>
                <a:lnTo>
                  <a:pt x="607" y="2984"/>
                </a:lnTo>
                <a:lnTo>
                  <a:pt x="614" y="2987"/>
                </a:lnTo>
                <a:lnTo>
                  <a:pt x="614" y="2999"/>
                </a:lnTo>
                <a:lnTo>
                  <a:pt x="615" y="2999"/>
                </a:lnTo>
                <a:lnTo>
                  <a:pt x="615" y="3019"/>
                </a:lnTo>
                <a:lnTo>
                  <a:pt x="616" y="3049"/>
                </a:lnTo>
                <a:lnTo>
                  <a:pt x="618" y="3086"/>
                </a:lnTo>
                <a:lnTo>
                  <a:pt x="621" y="3104"/>
                </a:lnTo>
                <a:lnTo>
                  <a:pt x="625" y="3124"/>
                </a:lnTo>
                <a:lnTo>
                  <a:pt x="629" y="3143"/>
                </a:lnTo>
                <a:lnTo>
                  <a:pt x="634" y="3161"/>
                </a:lnTo>
                <a:lnTo>
                  <a:pt x="640" y="3179"/>
                </a:lnTo>
                <a:lnTo>
                  <a:pt x="648" y="3196"/>
                </a:lnTo>
                <a:lnTo>
                  <a:pt x="657" y="3210"/>
                </a:lnTo>
                <a:lnTo>
                  <a:pt x="662" y="3216"/>
                </a:lnTo>
                <a:lnTo>
                  <a:pt x="668" y="3223"/>
                </a:lnTo>
                <a:lnTo>
                  <a:pt x="674" y="3228"/>
                </a:lnTo>
                <a:lnTo>
                  <a:pt x="681" y="3233"/>
                </a:lnTo>
                <a:lnTo>
                  <a:pt x="687" y="3236"/>
                </a:lnTo>
                <a:lnTo>
                  <a:pt x="694" y="3240"/>
                </a:lnTo>
                <a:lnTo>
                  <a:pt x="709" y="3244"/>
                </a:lnTo>
                <a:lnTo>
                  <a:pt x="725" y="3251"/>
                </a:lnTo>
                <a:lnTo>
                  <a:pt x="747" y="3257"/>
                </a:lnTo>
                <a:lnTo>
                  <a:pt x="775" y="3264"/>
                </a:lnTo>
                <a:lnTo>
                  <a:pt x="806" y="3271"/>
                </a:lnTo>
                <a:lnTo>
                  <a:pt x="841" y="3278"/>
                </a:lnTo>
                <a:lnTo>
                  <a:pt x="880" y="3282"/>
                </a:lnTo>
                <a:lnTo>
                  <a:pt x="874" y="3313"/>
                </a:lnTo>
                <a:lnTo>
                  <a:pt x="864" y="3357"/>
                </a:lnTo>
                <a:lnTo>
                  <a:pt x="859" y="3378"/>
                </a:lnTo>
                <a:lnTo>
                  <a:pt x="853" y="3399"/>
                </a:lnTo>
                <a:lnTo>
                  <a:pt x="847" y="3417"/>
                </a:lnTo>
                <a:lnTo>
                  <a:pt x="843" y="3424"/>
                </a:lnTo>
                <a:lnTo>
                  <a:pt x="840" y="3429"/>
                </a:lnTo>
                <a:lnTo>
                  <a:pt x="836" y="3450"/>
                </a:lnTo>
                <a:lnTo>
                  <a:pt x="831" y="3475"/>
                </a:lnTo>
                <a:lnTo>
                  <a:pt x="826" y="3508"/>
                </a:lnTo>
                <a:lnTo>
                  <a:pt x="820" y="3549"/>
                </a:lnTo>
                <a:lnTo>
                  <a:pt x="814" y="3599"/>
                </a:lnTo>
                <a:lnTo>
                  <a:pt x="809" y="3654"/>
                </a:lnTo>
                <a:lnTo>
                  <a:pt x="806" y="3715"/>
                </a:lnTo>
                <a:lnTo>
                  <a:pt x="804" y="3782"/>
                </a:lnTo>
                <a:lnTo>
                  <a:pt x="804" y="3817"/>
                </a:lnTo>
                <a:lnTo>
                  <a:pt x="805" y="3852"/>
                </a:lnTo>
                <a:lnTo>
                  <a:pt x="806" y="3890"/>
                </a:lnTo>
                <a:lnTo>
                  <a:pt x="809" y="3927"/>
                </a:lnTo>
                <a:lnTo>
                  <a:pt x="812" y="3965"/>
                </a:lnTo>
                <a:lnTo>
                  <a:pt x="816" y="4005"/>
                </a:lnTo>
                <a:lnTo>
                  <a:pt x="822" y="4044"/>
                </a:lnTo>
                <a:lnTo>
                  <a:pt x="828" y="4085"/>
                </a:lnTo>
                <a:lnTo>
                  <a:pt x="836" y="4125"/>
                </a:lnTo>
                <a:lnTo>
                  <a:pt x="844" y="4166"/>
                </a:lnTo>
                <a:lnTo>
                  <a:pt x="855" y="4207"/>
                </a:lnTo>
                <a:lnTo>
                  <a:pt x="867" y="4248"/>
                </a:lnTo>
                <a:lnTo>
                  <a:pt x="880" y="4289"/>
                </a:lnTo>
                <a:lnTo>
                  <a:pt x="894" y="4331"/>
                </a:lnTo>
                <a:lnTo>
                  <a:pt x="916" y="4384"/>
                </a:lnTo>
                <a:lnTo>
                  <a:pt x="965" y="4505"/>
                </a:lnTo>
                <a:lnTo>
                  <a:pt x="992" y="4573"/>
                </a:lnTo>
                <a:lnTo>
                  <a:pt x="1017" y="4638"/>
                </a:lnTo>
                <a:lnTo>
                  <a:pt x="1035" y="4690"/>
                </a:lnTo>
                <a:lnTo>
                  <a:pt x="1043" y="4709"/>
                </a:lnTo>
                <a:lnTo>
                  <a:pt x="1046" y="4723"/>
                </a:lnTo>
                <a:lnTo>
                  <a:pt x="1068" y="4781"/>
                </a:lnTo>
                <a:lnTo>
                  <a:pt x="1091" y="4842"/>
                </a:lnTo>
                <a:lnTo>
                  <a:pt x="1119" y="4915"/>
                </a:lnTo>
                <a:lnTo>
                  <a:pt x="1150" y="4989"/>
                </a:lnTo>
                <a:lnTo>
                  <a:pt x="1166" y="5026"/>
                </a:lnTo>
                <a:lnTo>
                  <a:pt x="1181" y="5059"/>
                </a:lnTo>
                <a:lnTo>
                  <a:pt x="1195" y="5089"/>
                </a:lnTo>
                <a:lnTo>
                  <a:pt x="1209" y="5116"/>
                </a:lnTo>
                <a:lnTo>
                  <a:pt x="1221" y="5137"/>
                </a:lnTo>
                <a:lnTo>
                  <a:pt x="1226" y="5145"/>
                </a:lnTo>
                <a:lnTo>
                  <a:pt x="1231" y="5151"/>
                </a:lnTo>
                <a:lnTo>
                  <a:pt x="1231" y="5152"/>
                </a:lnTo>
                <a:lnTo>
                  <a:pt x="1232" y="5153"/>
                </a:lnTo>
                <a:lnTo>
                  <a:pt x="1230" y="5158"/>
                </a:lnTo>
                <a:lnTo>
                  <a:pt x="1222" y="5173"/>
                </a:lnTo>
                <a:lnTo>
                  <a:pt x="1215" y="5182"/>
                </a:lnTo>
                <a:lnTo>
                  <a:pt x="1207" y="5194"/>
                </a:lnTo>
                <a:lnTo>
                  <a:pt x="1196" y="5207"/>
                </a:lnTo>
                <a:lnTo>
                  <a:pt x="1184" y="5221"/>
                </a:lnTo>
                <a:lnTo>
                  <a:pt x="1161" y="5266"/>
                </a:lnTo>
                <a:lnTo>
                  <a:pt x="1138" y="5315"/>
                </a:lnTo>
                <a:lnTo>
                  <a:pt x="1111" y="5372"/>
                </a:lnTo>
                <a:lnTo>
                  <a:pt x="1084" y="5433"/>
                </a:lnTo>
                <a:lnTo>
                  <a:pt x="1072" y="5463"/>
                </a:lnTo>
                <a:lnTo>
                  <a:pt x="1061" y="5491"/>
                </a:lnTo>
                <a:lnTo>
                  <a:pt x="1052" y="5517"/>
                </a:lnTo>
                <a:lnTo>
                  <a:pt x="1045" y="5540"/>
                </a:lnTo>
                <a:lnTo>
                  <a:pt x="1039" y="5560"/>
                </a:lnTo>
                <a:lnTo>
                  <a:pt x="1038" y="5568"/>
                </a:lnTo>
                <a:lnTo>
                  <a:pt x="1038" y="5575"/>
                </a:lnTo>
                <a:lnTo>
                  <a:pt x="1032" y="5596"/>
                </a:lnTo>
                <a:lnTo>
                  <a:pt x="1016" y="5646"/>
                </a:lnTo>
                <a:lnTo>
                  <a:pt x="1006" y="5674"/>
                </a:lnTo>
                <a:lnTo>
                  <a:pt x="996" y="5701"/>
                </a:lnTo>
                <a:lnTo>
                  <a:pt x="986" y="5724"/>
                </a:lnTo>
                <a:lnTo>
                  <a:pt x="980" y="5733"/>
                </a:lnTo>
                <a:lnTo>
                  <a:pt x="976" y="5740"/>
                </a:lnTo>
                <a:lnTo>
                  <a:pt x="950" y="5810"/>
                </a:lnTo>
                <a:lnTo>
                  <a:pt x="924" y="5884"/>
                </a:lnTo>
                <a:lnTo>
                  <a:pt x="894" y="5969"/>
                </a:lnTo>
                <a:lnTo>
                  <a:pt x="864" y="6058"/>
                </a:lnTo>
                <a:lnTo>
                  <a:pt x="837" y="6140"/>
                </a:lnTo>
                <a:lnTo>
                  <a:pt x="827" y="6175"/>
                </a:lnTo>
                <a:lnTo>
                  <a:pt x="819" y="6206"/>
                </a:lnTo>
                <a:lnTo>
                  <a:pt x="813" y="6230"/>
                </a:lnTo>
                <a:lnTo>
                  <a:pt x="811" y="6247"/>
                </a:lnTo>
                <a:lnTo>
                  <a:pt x="765" y="6347"/>
                </a:lnTo>
                <a:lnTo>
                  <a:pt x="717" y="6452"/>
                </a:lnTo>
                <a:lnTo>
                  <a:pt x="660" y="6575"/>
                </a:lnTo>
                <a:lnTo>
                  <a:pt x="600" y="6703"/>
                </a:lnTo>
                <a:lnTo>
                  <a:pt x="543" y="6820"/>
                </a:lnTo>
                <a:lnTo>
                  <a:pt x="517" y="6871"/>
                </a:lnTo>
                <a:lnTo>
                  <a:pt x="495" y="6915"/>
                </a:lnTo>
                <a:lnTo>
                  <a:pt x="476" y="6949"/>
                </a:lnTo>
                <a:lnTo>
                  <a:pt x="462" y="6972"/>
                </a:lnTo>
                <a:lnTo>
                  <a:pt x="443" y="7010"/>
                </a:lnTo>
                <a:lnTo>
                  <a:pt x="423" y="7051"/>
                </a:lnTo>
                <a:lnTo>
                  <a:pt x="400" y="7099"/>
                </a:lnTo>
                <a:lnTo>
                  <a:pt x="379" y="7149"/>
                </a:lnTo>
                <a:lnTo>
                  <a:pt x="359" y="7197"/>
                </a:lnTo>
                <a:lnTo>
                  <a:pt x="351" y="7218"/>
                </a:lnTo>
                <a:lnTo>
                  <a:pt x="345" y="7235"/>
                </a:lnTo>
                <a:lnTo>
                  <a:pt x="341" y="7250"/>
                </a:lnTo>
                <a:lnTo>
                  <a:pt x="340" y="7261"/>
                </a:lnTo>
                <a:lnTo>
                  <a:pt x="336" y="7274"/>
                </a:lnTo>
                <a:lnTo>
                  <a:pt x="332" y="7286"/>
                </a:lnTo>
                <a:lnTo>
                  <a:pt x="327" y="7302"/>
                </a:lnTo>
                <a:lnTo>
                  <a:pt x="320" y="7318"/>
                </a:lnTo>
                <a:lnTo>
                  <a:pt x="310" y="7334"/>
                </a:lnTo>
                <a:lnTo>
                  <a:pt x="305" y="7341"/>
                </a:lnTo>
                <a:lnTo>
                  <a:pt x="300" y="7348"/>
                </a:lnTo>
                <a:lnTo>
                  <a:pt x="295" y="7354"/>
                </a:lnTo>
                <a:lnTo>
                  <a:pt x="288" y="7359"/>
                </a:lnTo>
                <a:lnTo>
                  <a:pt x="278" y="7374"/>
                </a:lnTo>
                <a:lnTo>
                  <a:pt x="268" y="7391"/>
                </a:lnTo>
                <a:lnTo>
                  <a:pt x="256" y="7411"/>
                </a:lnTo>
                <a:lnTo>
                  <a:pt x="245" y="7433"/>
                </a:lnTo>
                <a:lnTo>
                  <a:pt x="240" y="7445"/>
                </a:lnTo>
                <a:lnTo>
                  <a:pt x="236" y="7455"/>
                </a:lnTo>
                <a:lnTo>
                  <a:pt x="232" y="7467"/>
                </a:lnTo>
                <a:lnTo>
                  <a:pt x="231" y="7476"/>
                </a:lnTo>
                <a:lnTo>
                  <a:pt x="230" y="7485"/>
                </a:lnTo>
                <a:lnTo>
                  <a:pt x="231" y="7494"/>
                </a:lnTo>
                <a:lnTo>
                  <a:pt x="236" y="7498"/>
                </a:lnTo>
                <a:lnTo>
                  <a:pt x="248" y="7506"/>
                </a:lnTo>
                <a:lnTo>
                  <a:pt x="240" y="7508"/>
                </a:lnTo>
                <a:lnTo>
                  <a:pt x="232" y="7511"/>
                </a:lnTo>
                <a:lnTo>
                  <a:pt x="226" y="7515"/>
                </a:lnTo>
                <a:lnTo>
                  <a:pt x="220" y="7521"/>
                </a:lnTo>
                <a:lnTo>
                  <a:pt x="215" y="7528"/>
                </a:lnTo>
                <a:lnTo>
                  <a:pt x="211" y="7536"/>
                </a:lnTo>
                <a:lnTo>
                  <a:pt x="209" y="7546"/>
                </a:lnTo>
                <a:lnTo>
                  <a:pt x="208" y="7559"/>
                </a:lnTo>
                <a:lnTo>
                  <a:pt x="206" y="7567"/>
                </a:lnTo>
                <a:lnTo>
                  <a:pt x="204" y="7587"/>
                </a:lnTo>
                <a:lnTo>
                  <a:pt x="202" y="7598"/>
                </a:lnTo>
                <a:lnTo>
                  <a:pt x="199" y="7611"/>
                </a:lnTo>
                <a:lnTo>
                  <a:pt x="195" y="7623"/>
                </a:lnTo>
                <a:lnTo>
                  <a:pt x="189" y="7635"/>
                </a:lnTo>
                <a:lnTo>
                  <a:pt x="176" y="7650"/>
                </a:lnTo>
                <a:lnTo>
                  <a:pt x="149" y="7688"/>
                </a:lnTo>
                <a:lnTo>
                  <a:pt x="135" y="7709"/>
                </a:lnTo>
                <a:lnTo>
                  <a:pt x="123" y="7730"/>
                </a:lnTo>
                <a:lnTo>
                  <a:pt x="118" y="7739"/>
                </a:lnTo>
                <a:lnTo>
                  <a:pt x="115" y="7749"/>
                </a:lnTo>
                <a:lnTo>
                  <a:pt x="113" y="7756"/>
                </a:lnTo>
                <a:lnTo>
                  <a:pt x="112" y="7761"/>
                </a:lnTo>
                <a:lnTo>
                  <a:pt x="105" y="7768"/>
                </a:lnTo>
                <a:lnTo>
                  <a:pt x="87" y="7784"/>
                </a:lnTo>
                <a:lnTo>
                  <a:pt x="77" y="7794"/>
                </a:lnTo>
                <a:lnTo>
                  <a:pt x="66" y="7805"/>
                </a:lnTo>
                <a:lnTo>
                  <a:pt x="58" y="7816"/>
                </a:lnTo>
                <a:lnTo>
                  <a:pt x="53" y="7827"/>
                </a:lnTo>
                <a:lnTo>
                  <a:pt x="42" y="7837"/>
                </a:lnTo>
                <a:lnTo>
                  <a:pt x="30" y="7849"/>
                </a:lnTo>
                <a:lnTo>
                  <a:pt x="19" y="7865"/>
                </a:lnTo>
                <a:lnTo>
                  <a:pt x="14" y="7873"/>
                </a:lnTo>
                <a:lnTo>
                  <a:pt x="8" y="7883"/>
                </a:lnTo>
                <a:lnTo>
                  <a:pt x="4" y="7892"/>
                </a:lnTo>
                <a:lnTo>
                  <a:pt x="2" y="7901"/>
                </a:lnTo>
                <a:lnTo>
                  <a:pt x="0" y="7911"/>
                </a:lnTo>
                <a:lnTo>
                  <a:pt x="0" y="7920"/>
                </a:lnTo>
                <a:lnTo>
                  <a:pt x="3" y="7928"/>
                </a:lnTo>
                <a:lnTo>
                  <a:pt x="7" y="7938"/>
                </a:lnTo>
                <a:lnTo>
                  <a:pt x="44" y="7956"/>
                </a:lnTo>
                <a:lnTo>
                  <a:pt x="83" y="7975"/>
                </a:lnTo>
                <a:lnTo>
                  <a:pt x="131" y="7997"/>
                </a:lnTo>
                <a:lnTo>
                  <a:pt x="184" y="8018"/>
                </a:lnTo>
                <a:lnTo>
                  <a:pt x="211" y="8029"/>
                </a:lnTo>
                <a:lnTo>
                  <a:pt x="237" y="8038"/>
                </a:lnTo>
                <a:lnTo>
                  <a:pt x="261" y="8045"/>
                </a:lnTo>
                <a:lnTo>
                  <a:pt x="285" y="8052"/>
                </a:lnTo>
                <a:lnTo>
                  <a:pt x="307" y="8056"/>
                </a:lnTo>
                <a:lnTo>
                  <a:pt x="326" y="8057"/>
                </a:lnTo>
                <a:lnTo>
                  <a:pt x="350" y="8060"/>
                </a:lnTo>
                <a:lnTo>
                  <a:pt x="404" y="8065"/>
                </a:lnTo>
                <a:lnTo>
                  <a:pt x="434" y="8068"/>
                </a:lnTo>
                <a:lnTo>
                  <a:pt x="461" y="8070"/>
                </a:lnTo>
                <a:lnTo>
                  <a:pt x="483" y="8071"/>
                </a:lnTo>
                <a:lnTo>
                  <a:pt x="492" y="8071"/>
                </a:lnTo>
                <a:lnTo>
                  <a:pt x="497" y="8070"/>
                </a:lnTo>
                <a:lnTo>
                  <a:pt x="501" y="8067"/>
                </a:lnTo>
                <a:lnTo>
                  <a:pt x="505" y="8064"/>
                </a:lnTo>
                <a:lnTo>
                  <a:pt x="511" y="8062"/>
                </a:lnTo>
                <a:lnTo>
                  <a:pt x="520" y="8060"/>
                </a:lnTo>
                <a:lnTo>
                  <a:pt x="530" y="8060"/>
                </a:lnTo>
                <a:lnTo>
                  <a:pt x="543" y="8062"/>
                </a:lnTo>
                <a:lnTo>
                  <a:pt x="549" y="8064"/>
                </a:lnTo>
                <a:lnTo>
                  <a:pt x="556" y="8067"/>
                </a:lnTo>
                <a:lnTo>
                  <a:pt x="583" y="8083"/>
                </a:lnTo>
                <a:lnTo>
                  <a:pt x="614" y="8098"/>
                </a:lnTo>
                <a:lnTo>
                  <a:pt x="655" y="8117"/>
                </a:lnTo>
                <a:lnTo>
                  <a:pt x="677" y="8126"/>
                </a:lnTo>
                <a:lnTo>
                  <a:pt x="701" y="8136"/>
                </a:lnTo>
                <a:lnTo>
                  <a:pt x="726" y="8145"/>
                </a:lnTo>
                <a:lnTo>
                  <a:pt x="753" y="8153"/>
                </a:lnTo>
                <a:lnTo>
                  <a:pt x="780" y="8161"/>
                </a:lnTo>
                <a:lnTo>
                  <a:pt x="807" y="8167"/>
                </a:lnTo>
                <a:lnTo>
                  <a:pt x="835" y="8172"/>
                </a:lnTo>
                <a:lnTo>
                  <a:pt x="862" y="8176"/>
                </a:lnTo>
                <a:lnTo>
                  <a:pt x="941" y="8177"/>
                </a:lnTo>
                <a:lnTo>
                  <a:pt x="1022" y="8178"/>
                </a:lnTo>
                <a:lnTo>
                  <a:pt x="1116" y="8178"/>
                </a:lnTo>
                <a:lnTo>
                  <a:pt x="1212" y="8177"/>
                </a:lnTo>
                <a:lnTo>
                  <a:pt x="1257" y="8175"/>
                </a:lnTo>
                <a:lnTo>
                  <a:pt x="1299" y="8173"/>
                </a:lnTo>
                <a:lnTo>
                  <a:pt x="1334" y="8171"/>
                </a:lnTo>
                <a:lnTo>
                  <a:pt x="1364" y="8167"/>
                </a:lnTo>
                <a:lnTo>
                  <a:pt x="1376" y="8165"/>
                </a:lnTo>
                <a:lnTo>
                  <a:pt x="1386" y="8163"/>
                </a:lnTo>
                <a:lnTo>
                  <a:pt x="1393" y="8160"/>
                </a:lnTo>
                <a:lnTo>
                  <a:pt x="1398" y="8156"/>
                </a:lnTo>
                <a:lnTo>
                  <a:pt x="1404" y="8149"/>
                </a:lnTo>
                <a:lnTo>
                  <a:pt x="1408" y="8141"/>
                </a:lnTo>
                <a:lnTo>
                  <a:pt x="1412" y="8131"/>
                </a:lnTo>
                <a:lnTo>
                  <a:pt x="1413" y="8124"/>
                </a:lnTo>
                <a:lnTo>
                  <a:pt x="1414" y="8118"/>
                </a:lnTo>
                <a:lnTo>
                  <a:pt x="1414" y="8111"/>
                </a:lnTo>
                <a:lnTo>
                  <a:pt x="1413" y="8105"/>
                </a:lnTo>
                <a:lnTo>
                  <a:pt x="1411" y="8097"/>
                </a:lnTo>
                <a:lnTo>
                  <a:pt x="1407" y="8090"/>
                </a:lnTo>
                <a:lnTo>
                  <a:pt x="1402" y="8083"/>
                </a:lnTo>
                <a:lnTo>
                  <a:pt x="1395" y="8076"/>
                </a:lnTo>
                <a:lnTo>
                  <a:pt x="1396" y="8071"/>
                </a:lnTo>
                <a:lnTo>
                  <a:pt x="1399" y="8059"/>
                </a:lnTo>
                <a:lnTo>
                  <a:pt x="1402" y="8041"/>
                </a:lnTo>
                <a:lnTo>
                  <a:pt x="1402" y="8030"/>
                </a:lnTo>
                <a:lnTo>
                  <a:pt x="1401" y="8018"/>
                </a:lnTo>
                <a:lnTo>
                  <a:pt x="1398" y="8007"/>
                </a:lnTo>
                <a:lnTo>
                  <a:pt x="1395" y="7994"/>
                </a:lnTo>
                <a:lnTo>
                  <a:pt x="1390" y="7981"/>
                </a:lnTo>
                <a:lnTo>
                  <a:pt x="1384" y="7969"/>
                </a:lnTo>
                <a:lnTo>
                  <a:pt x="1375" y="7956"/>
                </a:lnTo>
                <a:lnTo>
                  <a:pt x="1363" y="7944"/>
                </a:lnTo>
                <a:lnTo>
                  <a:pt x="1350" y="7932"/>
                </a:lnTo>
                <a:lnTo>
                  <a:pt x="1333" y="7921"/>
                </a:lnTo>
                <a:lnTo>
                  <a:pt x="1322" y="7918"/>
                </a:lnTo>
                <a:lnTo>
                  <a:pt x="1308" y="7915"/>
                </a:lnTo>
                <a:lnTo>
                  <a:pt x="1290" y="7912"/>
                </a:lnTo>
                <a:lnTo>
                  <a:pt x="1265" y="7909"/>
                </a:lnTo>
                <a:lnTo>
                  <a:pt x="1233" y="7907"/>
                </a:lnTo>
                <a:lnTo>
                  <a:pt x="1216" y="7909"/>
                </a:lnTo>
                <a:lnTo>
                  <a:pt x="1197" y="7909"/>
                </a:lnTo>
                <a:lnTo>
                  <a:pt x="1176" y="7911"/>
                </a:lnTo>
                <a:lnTo>
                  <a:pt x="1155" y="7914"/>
                </a:lnTo>
                <a:lnTo>
                  <a:pt x="1135" y="7907"/>
                </a:lnTo>
                <a:lnTo>
                  <a:pt x="1114" y="7900"/>
                </a:lnTo>
                <a:lnTo>
                  <a:pt x="1089" y="7889"/>
                </a:lnTo>
                <a:lnTo>
                  <a:pt x="1075" y="7883"/>
                </a:lnTo>
                <a:lnTo>
                  <a:pt x="1060" y="7875"/>
                </a:lnTo>
                <a:lnTo>
                  <a:pt x="1046" y="7867"/>
                </a:lnTo>
                <a:lnTo>
                  <a:pt x="1031" y="7858"/>
                </a:lnTo>
                <a:lnTo>
                  <a:pt x="1017" y="7847"/>
                </a:lnTo>
                <a:lnTo>
                  <a:pt x="1003" y="7836"/>
                </a:lnTo>
                <a:lnTo>
                  <a:pt x="991" y="7823"/>
                </a:lnTo>
                <a:lnTo>
                  <a:pt x="978" y="7810"/>
                </a:lnTo>
                <a:lnTo>
                  <a:pt x="942" y="7750"/>
                </a:lnTo>
                <a:lnTo>
                  <a:pt x="909" y="7697"/>
                </a:lnTo>
                <a:lnTo>
                  <a:pt x="892" y="7672"/>
                </a:lnTo>
                <a:lnTo>
                  <a:pt x="878" y="7651"/>
                </a:lnTo>
                <a:lnTo>
                  <a:pt x="886" y="7662"/>
                </a:lnTo>
                <a:lnTo>
                  <a:pt x="894" y="7675"/>
                </a:lnTo>
                <a:lnTo>
                  <a:pt x="903" y="7679"/>
                </a:lnTo>
                <a:lnTo>
                  <a:pt x="910" y="7683"/>
                </a:lnTo>
                <a:lnTo>
                  <a:pt x="919" y="7687"/>
                </a:lnTo>
                <a:lnTo>
                  <a:pt x="928" y="7689"/>
                </a:lnTo>
                <a:lnTo>
                  <a:pt x="932" y="7689"/>
                </a:lnTo>
                <a:lnTo>
                  <a:pt x="936" y="7688"/>
                </a:lnTo>
                <a:lnTo>
                  <a:pt x="939" y="7685"/>
                </a:lnTo>
                <a:lnTo>
                  <a:pt x="941" y="7682"/>
                </a:lnTo>
                <a:lnTo>
                  <a:pt x="943" y="7678"/>
                </a:lnTo>
                <a:lnTo>
                  <a:pt x="943" y="7672"/>
                </a:lnTo>
                <a:lnTo>
                  <a:pt x="945" y="7644"/>
                </a:lnTo>
                <a:lnTo>
                  <a:pt x="946" y="7614"/>
                </a:lnTo>
                <a:lnTo>
                  <a:pt x="949" y="7578"/>
                </a:lnTo>
                <a:lnTo>
                  <a:pt x="953" y="7540"/>
                </a:lnTo>
                <a:lnTo>
                  <a:pt x="960" y="7505"/>
                </a:lnTo>
                <a:lnTo>
                  <a:pt x="963" y="7488"/>
                </a:lnTo>
                <a:lnTo>
                  <a:pt x="967" y="7474"/>
                </a:lnTo>
                <a:lnTo>
                  <a:pt x="971" y="7462"/>
                </a:lnTo>
                <a:lnTo>
                  <a:pt x="976" y="7453"/>
                </a:lnTo>
                <a:lnTo>
                  <a:pt x="985" y="7444"/>
                </a:lnTo>
                <a:lnTo>
                  <a:pt x="994" y="7432"/>
                </a:lnTo>
                <a:lnTo>
                  <a:pt x="1004" y="7418"/>
                </a:lnTo>
                <a:lnTo>
                  <a:pt x="1014" y="7400"/>
                </a:lnTo>
                <a:lnTo>
                  <a:pt x="1019" y="7391"/>
                </a:lnTo>
                <a:lnTo>
                  <a:pt x="1023" y="7381"/>
                </a:lnTo>
                <a:lnTo>
                  <a:pt x="1026" y="7369"/>
                </a:lnTo>
                <a:lnTo>
                  <a:pt x="1028" y="7358"/>
                </a:lnTo>
                <a:lnTo>
                  <a:pt x="1030" y="7346"/>
                </a:lnTo>
                <a:lnTo>
                  <a:pt x="1030" y="7334"/>
                </a:lnTo>
                <a:lnTo>
                  <a:pt x="1038" y="7302"/>
                </a:lnTo>
                <a:lnTo>
                  <a:pt x="1048" y="7266"/>
                </a:lnTo>
                <a:lnTo>
                  <a:pt x="1060" y="7225"/>
                </a:lnTo>
                <a:lnTo>
                  <a:pt x="1075" y="7181"/>
                </a:lnTo>
                <a:lnTo>
                  <a:pt x="1083" y="7160"/>
                </a:lnTo>
                <a:lnTo>
                  <a:pt x="1091" y="7139"/>
                </a:lnTo>
                <a:lnTo>
                  <a:pt x="1101" y="7120"/>
                </a:lnTo>
                <a:lnTo>
                  <a:pt x="1110" y="7102"/>
                </a:lnTo>
                <a:lnTo>
                  <a:pt x="1120" y="7088"/>
                </a:lnTo>
                <a:lnTo>
                  <a:pt x="1130" y="7077"/>
                </a:lnTo>
                <a:lnTo>
                  <a:pt x="1161" y="7034"/>
                </a:lnTo>
                <a:lnTo>
                  <a:pt x="1193" y="6988"/>
                </a:lnTo>
                <a:lnTo>
                  <a:pt x="1230" y="6933"/>
                </a:lnTo>
                <a:lnTo>
                  <a:pt x="1270" y="6874"/>
                </a:lnTo>
                <a:lnTo>
                  <a:pt x="1306" y="6815"/>
                </a:lnTo>
                <a:lnTo>
                  <a:pt x="1322" y="6788"/>
                </a:lnTo>
                <a:lnTo>
                  <a:pt x="1335" y="6763"/>
                </a:lnTo>
                <a:lnTo>
                  <a:pt x="1347" y="6741"/>
                </a:lnTo>
                <a:lnTo>
                  <a:pt x="1355" y="6723"/>
                </a:lnTo>
                <a:lnTo>
                  <a:pt x="1392" y="6652"/>
                </a:lnTo>
                <a:lnTo>
                  <a:pt x="1433" y="6579"/>
                </a:lnTo>
                <a:lnTo>
                  <a:pt x="1479" y="6495"/>
                </a:lnTo>
                <a:lnTo>
                  <a:pt x="1529" y="6410"/>
                </a:lnTo>
                <a:lnTo>
                  <a:pt x="1553" y="6370"/>
                </a:lnTo>
                <a:lnTo>
                  <a:pt x="1575" y="6333"/>
                </a:lnTo>
                <a:lnTo>
                  <a:pt x="1596" y="6302"/>
                </a:lnTo>
                <a:lnTo>
                  <a:pt x="1613" y="6277"/>
                </a:lnTo>
                <a:lnTo>
                  <a:pt x="1628" y="6258"/>
                </a:lnTo>
                <a:lnTo>
                  <a:pt x="1634" y="6253"/>
                </a:lnTo>
                <a:lnTo>
                  <a:pt x="1639" y="6249"/>
                </a:lnTo>
                <a:lnTo>
                  <a:pt x="1652" y="6287"/>
                </a:lnTo>
                <a:lnTo>
                  <a:pt x="1687" y="6390"/>
                </a:lnTo>
                <a:lnTo>
                  <a:pt x="1739" y="6538"/>
                </a:lnTo>
                <a:lnTo>
                  <a:pt x="1770" y="6623"/>
                </a:lnTo>
                <a:lnTo>
                  <a:pt x="1803" y="6712"/>
                </a:lnTo>
                <a:lnTo>
                  <a:pt x="1838" y="6805"/>
                </a:lnTo>
                <a:lnTo>
                  <a:pt x="1874" y="6896"/>
                </a:lnTo>
                <a:lnTo>
                  <a:pt x="1910" y="6984"/>
                </a:lnTo>
                <a:lnTo>
                  <a:pt x="1946" y="7067"/>
                </a:lnTo>
                <a:lnTo>
                  <a:pt x="1964" y="7107"/>
                </a:lnTo>
                <a:lnTo>
                  <a:pt x="1981" y="7144"/>
                </a:lnTo>
                <a:lnTo>
                  <a:pt x="1998" y="7178"/>
                </a:lnTo>
                <a:lnTo>
                  <a:pt x="2015" y="7210"/>
                </a:lnTo>
                <a:lnTo>
                  <a:pt x="2030" y="7239"/>
                </a:lnTo>
                <a:lnTo>
                  <a:pt x="2046" y="7264"/>
                </a:lnTo>
                <a:lnTo>
                  <a:pt x="2060" y="7286"/>
                </a:lnTo>
                <a:lnTo>
                  <a:pt x="2075" y="7305"/>
                </a:lnTo>
                <a:lnTo>
                  <a:pt x="2081" y="7313"/>
                </a:lnTo>
                <a:lnTo>
                  <a:pt x="2087" y="7322"/>
                </a:lnTo>
                <a:lnTo>
                  <a:pt x="2095" y="7335"/>
                </a:lnTo>
                <a:lnTo>
                  <a:pt x="2102" y="7349"/>
                </a:lnTo>
                <a:lnTo>
                  <a:pt x="2109" y="7366"/>
                </a:lnTo>
                <a:lnTo>
                  <a:pt x="2111" y="7374"/>
                </a:lnTo>
                <a:lnTo>
                  <a:pt x="2113" y="7384"/>
                </a:lnTo>
                <a:lnTo>
                  <a:pt x="2114" y="7393"/>
                </a:lnTo>
                <a:lnTo>
                  <a:pt x="2115" y="7402"/>
                </a:lnTo>
                <a:lnTo>
                  <a:pt x="2124" y="7439"/>
                </a:lnTo>
                <a:lnTo>
                  <a:pt x="2134" y="7476"/>
                </a:lnTo>
                <a:lnTo>
                  <a:pt x="2147" y="7521"/>
                </a:lnTo>
                <a:lnTo>
                  <a:pt x="2155" y="7543"/>
                </a:lnTo>
                <a:lnTo>
                  <a:pt x="2162" y="7565"/>
                </a:lnTo>
                <a:lnTo>
                  <a:pt x="2170" y="7587"/>
                </a:lnTo>
                <a:lnTo>
                  <a:pt x="2180" y="7606"/>
                </a:lnTo>
                <a:lnTo>
                  <a:pt x="2188" y="7623"/>
                </a:lnTo>
                <a:lnTo>
                  <a:pt x="2197" y="7637"/>
                </a:lnTo>
                <a:lnTo>
                  <a:pt x="2201" y="7643"/>
                </a:lnTo>
                <a:lnTo>
                  <a:pt x="2207" y="7647"/>
                </a:lnTo>
                <a:lnTo>
                  <a:pt x="2211" y="7651"/>
                </a:lnTo>
                <a:lnTo>
                  <a:pt x="2215" y="7653"/>
                </a:lnTo>
                <a:lnTo>
                  <a:pt x="2244" y="7653"/>
                </a:lnTo>
                <a:lnTo>
                  <a:pt x="2226" y="7654"/>
                </a:lnTo>
                <a:lnTo>
                  <a:pt x="2215" y="7653"/>
                </a:lnTo>
                <a:lnTo>
                  <a:pt x="2216" y="7663"/>
                </a:lnTo>
                <a:lnTo>
                  <a:pt x="2217" y="7688"/>
                </a:lnTo>
                <a:lnTo>
                  <a:pt x="2216" y="7704"/>
                </a:lnTo>
                <a:lnTo>
                  <a:pt x="2215" y="7722"/>
                </a:lnTo>
                <a:lnTo>
                  <a:pt x="2213" y="7740"/>
                </a:lnTo>
                <a:lnTo>
                  <a:pt x="2210" y="7759"/>
                </a:lnTo>
                <a:lnTo>
                  <a:pt x="2208" y="7775"/>
                </a:lnTo>
                <a:lnTo>
                  <a:pt x="2204" y="7810"/>
                </a:lnTo>
                <a:lnTo>
                  <a:pt x="2202" y="7831"/>
                </a:lnTo>
                <a:lnTo>
                  <a:pt x="2201" y="7850"/>
                </a:lnTo>
                <a:lnTo>
                  <a:pt x="2202" y="7867"/>
                </a:lnTo>
                <a:lnTo>
                  <a:pt x="2203" y="7873"/>
                </a:lnTo>
                <a:lnTo>
                  <a:pt x="2204" y="7878"/>
                </a:lnTo>
                <a:lnTo>
                  <a:pt x="2198" y="7909"/>
                </a:lnTo>
                <a:lnTo>
                  <a:pt x="2194" y="7934"/>
                </a:lnTo>
                <a:lnTo>
                  <a:pt x="2191" y="7956"/>
                </a:lnTo>
                <a:lnTo>
                  <a:pt x="2189" y="7970"/>
                </a:lnTo>
                <a:lnTo>
                  <a:pt x="2186" y="7982"/>
                </a:lnTo>
                <a:lnTo>
                  <a:pt x="2185" y="7998"/>
                </a:lnTo>
                <a:lnTo>
                  <a:pt x="2184" y="8013"/>
                </a:lnTo>
                <a:lnTo>
                  <a:pt x="2184" y="8021"/>
                </a:lnTo>
                <a:lnTo>
                  <a:pt x="2185" y="8028"/>
                </a:lnTo>
                <a:lnTo>
                  <a:pt x="2187" y="8033"/>
                </a:lnTo>
                <a:lnTo>
                  <a:pt x="2189" y="8038"/>
                </a:lnTo>
                <a:lnTo>
                  <a:pt x="2192" y="8041"/>
                </a:lnTo>
                <a:lnTo>
                  <a:pt x="2196" y="8043"/>
                </a:lnTo>
                <a:lnTo>
                  <a:pt x="2238" y="8048"/>
                </a:lnTo>
                <a:lnTo>
                  <a:pt x="2283" y="8052"/>
                </a:lnTo>
                <a:lnTo>
                  <a:pt x="2342" y="8056"/>
                </a:lnTo>
                <a:lnTo>
                  <a:pt x="2410" y="8059"/>
                </a:lnTo>
                <a:lnTo>
                  <a:pt x="2483" y="8061"/>
                </a:lnTo>
                <a:lnTo>
                  <a:pt x="2520" y="8062"/>
                </a:lnTo>
                <a:lnTo>
                  <a:pt x="2558" y="8062"/>
                </a:lnTo>
                <a:lnTo>
                  <a:pt x="2596" y="8061"/>
                </a:lnTo>
                <a:lnTo>
                  <a:pt x="2632" y="8059"/>
                </a:lnTo>
                <a:lnTo>
                  <a:pt x="2637" y="8059"/>
                </a:lnTo>
                <a:lnTo>
                  <a:pt x="2648" y="8058"/>
                </a:lnTo>
                <a:lnTo>
                  <a:pt x="2655" y="8057"/>
                </a:lnTo>
                <a:lnTo>
                  <a:pt x="2660" y="8055"/>
                </a:lnTo>
                <a:lnTo>
                  <a:pt x="2663" y="8053"/>
                </a:lnTo>
                <a:lnTo>
                  <a:pt x="2664" y="8051"/>
                </a:lnTo>
                <a:lnTo>
                  <a:pt x="2664" y="8049"/>
                </a:lnTo>
                <a:lnTo>
                  <a:pt x="2664" y="7995"/>
                </a:lnTo>
                <a:lnTo>
                  <a:pt x="2666" y="7992"/>
                </a:lnTo>
                <a:lnTo>
                  <a:pt x="2668" y="7987"/>
                </a:lnTo>
                <a:lnTo>
                  <a:pt x="2671" y="7983"/>
                </a:lnTo>
                <a:lnTo>
                  <a:pt x="2676" y="7979"/>
                </a:lnTo>
                <a:lnTo>
                  <a:pt x="2684" y="7975"/>
                </a:lnTo>
                <a:lnTo>
                  <a:pt x="2693" y="7972"/>
                </a:lnTo>
                <a:lnTo>
                  <a:pt x="2705" y="7970"/>
                </a:lnTo>
                <a:lnTo>
                  <a:pt x="2716" y="7969"/>
                </a:lnTo>
                <a:lnTo>
                  <a:pt x="2743" y="7964"/>
                </a:lnTo>
                <a:lnTo>
                  <a:pt x="2762" y="7959"/>
                </a:lnTo>
                <a:lnTo>
                  <a:pt x="2782" y="7953"/>
                </a:lnTo>
                <a:lnTo>
                  <a:pt x="2804" y="7945"/>
                </a:lnTo>
                <a:lnTo>
                  <a:pt x="2828" y="7936"/>
                </a:lnTo>
                <a:lnTo>
                  <a:pt x="2852" y="7923"/>
                </a:lnTo>
                <a:lnTo>
                  <a:pt x="2863" y="7917"/>
                </a:lnTo>
                <a:lnTo>
                  <a:pt x="2875" y="7910"/>
                </a:lnTo>
                <a:lnTo>
                  <a:pt x="2885" y="7901"/>
                </a:lnTo>
                <a:lnTo>
                  <a:pt x="2896" y="7893"/>
                </a:lnTo>
                <a:lnTo>
                  <a:pt x="2907" y="7883"/>
                </a:lnTo>
                <a:lnTo>
                  <a:pt x="2916" y="7873"/>
                </a:lnTo>
                <a:lnTo>
                  <a:pt x="2925" y="7862"/>
                </a:lnTo>
                <a:lnTo>
                  <a:pt x="2934" y="7850"/>
                </a:lnTo>
                <a:lnTo>
                  <a:pt x="2941" y="7838"/>
                </a:lnTo>
                <a:lnTo>
                  <a:pt x="2948" y="7826"/>
                </a:lnTo>
                <a:lnTo>
                  <a:pt x="2953" y="7811"/>
                </a:lnTo>
                <a:lnTo>
                  <a:pt x="2959" y="7796"/>
                </a:lnTo>
                <a:lnTo>
                  <a:pt x="2963" y="7781"/>
                </a:lnTo>
                <a:lnTo>
                  <a:pt x="2965" y="7764"/>
                </a:lnTo>
                <a:lnTo>
                  <a:pt x="2966" y="7754"/>
                </a:lnTo>
                <a:lnTo>
                  <a:pt x="2965" y="7743"/>
                </a:lnTo>
                <a:lnTo>
                  <a:pt x="2964" y="7729"/>
                </a:lnTo>
                <a:lnTo>
                  <a:pt x="2961" y="7717"/>
                </a:lnTo>
                <a:lnTo>
                  <a:pt x="2959" y="7710"/>
                </a:lnTo>
                <a:lnTo>
                  <a:pt x="2956" y="7705"/>
                </a:lnTo>
                <a:lnTo>
                  <a:pt x="2952" y="7701"/>
                </a:lnTo>
                <a:lnTo>
                  <a:pt x="2947" y="7697"/>
                </a:lnTo>
                <a:lnTo>
                  <a:pt x="2942" y="7695"/>
                </a:lnTo>
                <a:lnTo>
                  <a:pt x="2935" y="7694"/>
                </a:lnTo>
                <a:lnTo>
                  <a:pt x="2933" y="7683"/>
                </a:lnTo>
                <a:lnTo>
                  <a:pt x="2928" y="7671"/>
                </a:lnTo>
                <a:lnTo>
                  <a:pt x="2922" y="7657"/>
                </a:lnTo>
                <a:lnTo>
                  <a:pt x="2914" y="7643"/>
                </a:lnTo>
                <a:lnTo>
                  <a:pt x="2910" y="7637"/>
                </a:lnTo>
                <a:lnTo>
                  <a:pt x="2905" y="7629"/>
                </a:lnTo>
                <a:lnTo>
                  <a:pt x="2898" y="7623"/>
                </a:lnTo>
                <a:lnTo>
                  <a:pt x="2892" y="7618"/>
                </a:lnTo>
                <a:lnTo>
                  <a:pt x="2885" y="7613"/>
                </a:lnTo>
                <a:lnTo>
                  <a:pt x="2877" y="7609"/>
                </a:lnTo>
                <a:lnTo>
                  <a:pt x="2868" y="7605"/>
                </a:lnTo>
                <a:lnTo>
                  <a:pt x="2859" y="7603"/>
                </a:lnTo>
                <a:lnTo>
                  <a:pt x="2853" y="7599"/>
                </a:lnTo>
                <a:lnTo>
                  <a:pt x="2844" y="7597"/>
                </a:lnTo>
                <a:lnTo>
                  <a:pt x="2832" y="7595"/>
                </a:lnTo>
                <a:lnTo>
                  <a:pt x="2819" y="7594"/>
                </a:lnTo>
                <a:lnTo>
                  <a:pt x="2801" y="7594"/>
                </a:lnTo>
                <a:lnTo>
                  <a:pt x="2781" y="7595"/>
                </a:lnTo>
                <a:lnTo>
                  <a:pt x="2759" y="7599"/>
                </a:lnTo>
                <a:lnTo>
                  <a:pt x="2751" y="7600"/>
                </a:lnTo>
                <a:lnTo>
                  <a:pt x="2743" y="7600"/>
                </a:lnTo>
                <a:lnTo>
                  <a:pt x="2733" y="7600"/>
                </a:lnTo>
                <a:lnTo>
                  <a:pt x="2720" y="7598"/>
                </a:lnTo>
                <a:lnTo>
                  <a:pt x="2707" y="7595"/>
                </a:lnTo>
                <a:lnTo>
                  <a:pt x="2700" y="7592"/>
                </a:lnTo>
                <a:lnTo>
                  <a:pt x="2693" y="7589"/>
                </a:lnTo>
                <a:lnTo>
                  <a:pt x="2687" y="7585"/>
                </a:lnTo>
                <a:lnTo>
                  <a:pt x="2681" y="7581"/>
                </a:lnTo>
                <a:lnTo>
                  <a:pt x="2680" y="7576"/>
                </a:lnTo>
                <a:lnTo>
                  <a:pt x="2678" y="7563"/>
                </a:lnTo>
                <a:lnTo>
                  <a:pt x="2674" y="7549"/>
                </a:lnTo>
                <a:lnTo>
                  <a:pt x="2671" y="7540"/>
                </a:lnTo>
                <a:lnTo>
                  <a:pt x="2668" y="7534"/>
                </a:lnTo>
                <a:lnTo>
                  <a:pt x="2672" y="7527"/>
                </a:lnTo>
                <a:lnTo>
                  <a:pt x="2678" y="7524"/>
                </a:lnTo>
                <a:lnTo>
                  <a:pt x="2682" y="7521"/>
                </a:lnTo>
                <a:lnTo>
                  <a:pt x="2687" y="7517"/>
                </a:lnTo>
                <a:lnTo>
                  <a:pt x="2691" y="7512"/>
                </a:lnTo>
                <a:lnTo>
                  <a:pt x="2694" y="7507"/>
                </a:lnTo>
                <a:lnTo>
                  <a:pt x="2695" y="7504"/>
                </a:lnTo>
                <a:lnTo>
                  <a:pt x="2695" y="7501"/>
                </a:lnTo>
                <a:lnTo>
                  <a:pt x="2695" y="7498"/>
                </a:lnTo>
                <a:lnTo>
                  <a:pt x="2694" y="7494"/>
                </a:lnTo>
                <a:lnTo>
                  <a:pt x="2685" y="7472"/>
                </a:lnTo>
                <a:lnTo>
                  <a:pt x="2662" y="7421"/>
                </a:lnTo>
                <a:lnTo>
                  <a:pt x="2647" y="7390"/>
                </a:lnTo>
                <a:lnTo>
                  <a:pt x="2632" y="7359"/>
                </a:lnTo>
                <a:lnTo>
                  <a:pt x="2615" y="7331"/>
                </a:lnTo>
                <a:lnTo>
                  <a:pt x="2607" y="7318"/>
                </a:lnTo>
                <a:lnTo>
                  <a:pt x="2600" y="7307"/>
                </a:lnTo>
                <a:lnTo>
                  <a:pt x="2576" y="7268"/>
                </a:lnTo>
                <a:lnTo>
                  <a:pt x="2552" y="7228"/>
                </a:lnTo>
                <a:lnTo>
                  <a:pt x="2524" y="7178"/>
                </a:lnTo>
                <a:lnTo>
                  <a:pt x="2496" y="7125"/>
                </a:lnTo>
                <a:lnTo>
                  <a:pt x="2484" y="7099"/>
                </a:lnTo>
                <a:lnTo>
                  <a:pt x="2472" y="7074"/>
                </a:lnTo>
                <a:lnTo>
                  <a:pt x="2462" y="7051"/>
                </a:lnTo>
                <a:lnTo>
                  <a:pt x="2454" y="7029"/>
                </a:lnTo>
                <a:lnTo>
                  <a:pt x="2449" y="7009"/>
                </a:lnTo>
                <a:lnTo>
                  <a:pt x="2448" y="7001"/>
                </a:lnTo>
                <a:lnTo>
                  <a:pt x="2448" y="6994"/>
                </a:lnTo>
                <a:lnTo>
                  <a:pt x="2432" y="6931"/>
                </a:lnTo>
                <a:lnTo>
                  <a:pt x="2393" y="6789"/>
                </a:lnTo>
                <a:lnTo>
                  <a:pt x="2370" y="6709"/>
                </a:lnTo>
                <a:lnTo>
                  <a:pt x="2349" y="6633"/>
                </a:lnTo>
                <a:lnTo>
                  <a:pt x="2329" y="6568"/>
                </a:lnTo>
                <a:lnTo>
                  <a:pt x="2320" y="6543"/>
                </a:lnTo>
                <a:lnTo>
                  <a:pt x="2312" y="6525"/>
                </a:lnTo>
                <a:lnTo>
                  <a:pt x="2297" y="6491"/>
                </a:lnTo>
                <a:lnTo>
                  <a:pt x="2281" y="6456"/>
                </a:lnTo>
                <a:lnTo>
                  <a:pt x="2263" y="6414"/>
                </a:lnTo>
                <a:lnTo>
                  <a:pt x="2245" y="6368"/>
                </a:lnTo>
                <a:lnTo>
                  <a:pt x="2237" y="6345"/>
                </a:lnTo>
                <a:lnTo>
                  <a:pt x="2229" y="6323"/>
                </a:lnTo>
                <a:lnTo>
                  <a:pt x="2223" y="6302"/>
                </a:lnTo>
                <a:lnTo>
                  <a:pt x="2219" y="6283"/>
                </a:lnTo>
                <a:lnTo>
                  <a:pt x="2216" y="6266"/>
                </a:lnTo>
                <a:lnTo>
                  <a:pt x="2215" y="6252"/>
                </a:lnTo>
                <a:lnTo>
                  <a:pt x="2215" y="6248"/>
                </a:lnTo>
                <a:lnTo>
                  <a:pt x="2212" y="6238"/>
                </a:lnTo>
                <a:lnTo>
                  <a:pt x="2209" y="6231"/>
                </a:lnTo>
                <a:lnTo>
                  <a:pt x="2203" y="6223"/>
                </a:lnTo>
                <a:lnTo>
                  <a:pt x="2198" y="6214"/>
                </a:lnTo>
                <a:lnTo>
                  <a:pt x="2191" y="6206"/>
                </a:lnTo>
                <a:lnTo>
                  <a:pt x="2188" y="6180"/>
                </a:lnTo>
                <a:lnTo>
                  <a:pt x="2186" y="6153"/>
                </a:lnTo>
                <a:lnTo>
                  <a:pt x="2184" y="6119"/>
                </a:lnTo>
                <a:lnTo>
                  <a:pt x="2183" y="6083"/>
                </a:lnTo>
                <a:lnTo>
                  <a:pt x="2183" y="6065"/>
                </a:lnTo>
                <a:lnTo>
                  <a:pt x="2184" y="6047"/>
                </a:lnTo>
                <a:lnTo>
                  <a:pt x="2186" y="6030"/>
                </a:lnTo>
                <a:lnTo>
                  <a:pt x="2188" y="6014"/>
                </a:lnTo>
                <a:lnTo>
                  <a:pt x="2192" y="5999"/>
                </a:lnTo>
                <a:lnTo>
                  <a:pt x="2196" y="5986"/>
                </a:lnTo>
                <a:lnTo>
                  <a:pt x="2195" y="5966"/>
                </a:lnTo>
                <a:lnTo>
                  <a:pt x="2193" y="5909"/>
                </a:lnTo>
                <a:lnTo>
                  <a:pt x="2191" y="5870"/>
                </a:lnTo>
                <a:lnTo>
                  <a:pt x="2188" y="5827"/>
                </a:lnTo>
                <a:lnTo>
                  <a:pt x="2183" y="5778"/>
                </a:lnTo>
                <a:lnTo>
                  <a:pt x="2178" y="5726"/>
                </a:lnTo>
                <a:lnTo>
                  <a:pt x="2170" y="5672"/>
                </a:lnTo>
                <a:lnTo>
                  <a:pt x="2162" y="5617"/>
                </a:lnTo>
                <a:lnTo>
                  <a:pt x="2153" y="5563"/>
                </a:lnTo>
                <a:lnTo>
                  <a:pt x="2140" y="5509"/>
                </a:lnTo>
                <a:lnTo>
                  <a:pt x="2134" y="5483"/>
                </a:lnTo>
                <a:lnTo>
                  <a:pt x="2127" y="5458"/>
                </a:lnTo>
                <a:lnTo>
                  <a:pt x="2118" y="5434"/>
                </a:lnTo>
                <a:lnTo>
                  <a:pt x="2110" y="5411"/>
                </a:lnTo>
                <a:lnTo>
                  <a:pt x="2102" y="5389"/>
                </a:lnTo>
                <a:lnTo>
                  <a:pt x="2092" y="5368"/>
                </a:lnTo>
                <a:lnTo>
                  <a:pt x="2082" y="5349"/>
                </a:lnTo>
                <a:lnTo>
                  <a:pt x="2072" y="5332"/>
                </a:lnTo>
                <a:lnTo>
                  <a:pt x="2070" y="5329"/>
                </a:lnTo>
                <a:lnTo>
                  <a:pt x="2067" y="5320"/>
                </a:lnTo>
                <a:lnTo>
                  <a:pt x="2061" y="5306"/>
                </a:lnTo>
                <a:lnTo>
                  <a:pt x="2056" y="5287"/>
                </a:lnTo>
                <a:lnTo>
                  <a:pt x="2054" y="5276"/>
                </a:lnTo>
                <a:lnTo>
                  <a:pt x="2052" y="5262"/>
                </a:lnTo>
                <a:lnTo>
                  <a:pt x="2051" y="5249"/>
                </a:lnTo>
                <a:lnTo>
                  <a:pt x="2050" y="5233"/>
                </a:lnTo>
                <a:lnTo>
                  <a:pt x="2051" y="5218"/>
                </a:lnTo>
                <a:lnTo>
                  <a:pt x="2052" y="5200"/>
                </a:lnTo>
                <a:lnTo>
                  <a:pt x="2054" y="5181"/>
                </a:lnTo>
                <a:lnTo>
                  <a:pt x="2058" y="5162"/>
                </a:lnTo>
                <a:lnTo>
                  <a:pt x="2071" y="5121"/>
                </a:lnTo>
                <a:lnTo>
                  <a:pt x="2103" y="5026"/>
                </a:lnTo>
                <a:lnTo>
                  <a:pt x="2124" y="4969"/>
                </a:lnTo>
                <a:lnTo>
                  <a:pt x="2145" y="4912"/>
                </a:lnTo>
                <a:lnTo>
                  <a:pt x="2167" y="4858"/>
                </a:lnTo>
                <a:lnTo>
                  <a:pt x="2178" y="4834"/>
                </a:lnTo>
                <a:lnTo>
                  <a:pt x="2188" y="4812"/>
                </a:lnTo>
                <a:lnTo>
                  <a:pt x="2190" y="4808"/>
                </a:lnTo>
                <a:lnTo>
                  <a:pt x="2196" y="4796"/>
                </a:lnTo>
                <a:lnTo>
                  <a:pt x="2203" y="4777"/>
                </a:lnTo>
                <a:lnTo>
                  <a:pt x="2213" y="4748"/>
                </a:lnTo>
                <a:lnTo>
                  <a:pt x="2217" y="4731"/>
                </a:lnTo>
                <a:lnTo>
                  <a:pt x="2221" y="4711"/>
                </a:lnTo>
                <a:lnTo>
                  <a:pt x="2225" y="4691"/>
                </a:lnTo>
                <a:lnTo>
                  <a:pt x="2229" y="4667"/>
                </a:lnTo>
                <a:lnTo>
                  <a:pt x="2232" y="4642"/>
                </a:lnTo>
                <a:lnTo>
                  <a:pt x="2235" y="4614"/>
                </a:lnTo>
                <a:lnTo>
                  <a:pt x="2237" y="4584"/>
                </a:lnTo>
                <a:lnTo>
                  <a:pt x="2237" y="4553"/>
                </a:lnTo>
                <a:lnTo>
                  <a:pt x="2247" y="4435"/>
                </a:lnTo>
                <a:lnTo>
                  <a:pt x="2256" y="4313"/>
                </a:lnTo>
                <a:lnTo>
                  <a:pt x="2266" y="4172"/>
                </a:lnTo>
                <a:lnTo>
                  <a:pt x="2269" y="4099"/>
                </a:lnTo>
                <a:lnTo>
                  <a:pt x="2273" y="4028"/>
                </a:lnTo>
                <a:lnTo>
                  <a:pt x="2275" y="3959"/>
                </a:lnTo>
                <a:lnTo>
                  <a:pt x="2276" y="3897"/>
                </a:lnTo>
                <a:lnTo>
                  <a:pt x="2275" y="3842"/>
                </a:lnTo>
                <a:lnTo>
                  <a:pt x="2274" y="3818"/>
                </a:lnTo>
                <a:lnTo>
                  <a:pt x="2273" y="3796"/>
                </a:lnTo>
                <a:lnTo>
                  <a:pt x="2271" y="3778"/>
                </a:lnTo>
                <a:lnTo>
                  <a:pt x="2268" y="3763"/>
                </a:lnTo>
                <a:lnTo>
                  <a:pt x="2265" y="3751"/>
                </a:lnTo>
                <a:lnTo>
                  <a:pt x="2262" y="3743"/>
                </a:lnTo>
                <a:lnTo>
                  <a:pt x="2255" y="3729"/>
                </a:lnTo>
                <a:lnTo>
                  <a:pt x="2243" y="3694"/>
                </a:lnTo>
                <a:lnTo>
                  <a:pt x="2229" y="3653"/>
                </a:lnTo>
                <a:lnTo>
                  <a:pt x="2224" y="3635"/>
                </a:lnTo>
                <a:lnTo>
                  <a:pt x="2221" y="3619"/>
                </a:lnTo>
                <a:lnTo>
                  <a:pt x="2218" y="3601"/>
                </a:lnTo>
                <a:lnTo>
                  <a:pt x="2210" y="3560"/>
                </a:lnTo>
                <a:lnTo>
                  <a:pt x="2206" y="3535"/>
                </a:lnTo>
                <a:lnTo>
                  <a:pt x="2199" y="3511"/>
                </a:lnTo>
                <a:lnTo>
                  <a:pt x="2194" y="3490"/>
                </a:lnTo>
                <a:lnTo>
                  <a:pt x="2188" y="3475"/>
                </a:lnTo>
                <a:lnTo>
                  <a:pt x="2200" y="3476"/>
                </a:lnTo>
                <a:lnTo>
                  <a:pt x="2213" y="3476"/>
                </a:lnTo>
                <a:lnTo>
                  <a:pt x="2224" y="3474"/>
                </a:lnTo>
                <a:lnTo>
                  <a:pt x="2237" y="3470"/>
                </a:lnTo>
                <a:lnTo>
                  <a:pt x="2247" y="3469"/>
                </a:lnTo>
                <a:lnTo>
                  <a:pt x="2257" y="3468"/>
                </a:lnTo>
                <a:lnTo>
                  <a:pt x="2270" y="3464"/>
                </a:lnTo>
                <a:lnTo>
                  <a:pt x="2282" y="3460"/>
                </a:lnTo>
                <a:lnTo>
                  <a:pt x="2289" y="3458"/>
                </a:lnTo>
                <a:lnTo>
                  <a:pt x="2294" y="3455"/>
                </a:lnTo>
                <a:lnTo>
                  <a:pt x="2299" y="3452"/>
                </a:lnTo>
                <a:lnTo>
                  <a:pt x="2303" y="3448"/>
                </a:lnTo>
                <a:lnTo>
                  <a:pt x="2305" y="3443"/>
                </a:lnTo>
                <a:lnTo>
                  <a:pt x="2307" y="3437"/>
                </a:lnTo>
                <a:lnTo>
                  <a:pt x="2310" y="3422"/>
                </a:lnTo>
                <a:lnTo>
                  <a:pt x="2313" y="3404"/>
                </a:lnTo>
                <a:lnTo>
                  <a:pt x="2315" y="3382"/>
                </a:lnTo>
                <a:lnTo>
                  <a:pt x="2318" y="3358"/>
                </a:lnTo>
                <a:lnTo>
                  <a:pt x="2318" y="3345"/>
                </a:lnTo>
                <a:lnTo>
                  <a:pt x="2317" y="3332"/>
                </a:lnTo>
                <a:lnTo>
                  <a:pt x="2314" y="3317"/>
                </a:lnTo>
                <a:lnTo>
                  <a:pt x="2312" y="3304"/>
                </a:lnTo>
                <a:lnTo>
                  <a:pt x="2309" y="3291"/>
                </a:lnTo>
                <a:lnTo>
                  <a:pt x="2304" y="3278"/>
                </a:lnTo>
                <a:lnTo>
                  <a:pt x="2303" y="3255"/>
                </a:lnTo>
                <a:lnTo>
                  <a:pt x="2303" y="3229"/>
                </a:lnTo>
                <a:lnTo>
                  <a:pt x="2303" y="3198"/>
                </a:lnTo>
                <a:lnTo>
                  <a:pt x="2305" y="3180"/>
                </a:lnTo>
                <a:lnTo>
                  <a:pt x="2306" y="3163"/>
                </a:lnTo>
                <a:lnTo>
                  <a:pt x="2309" y="3144"/>
                </a:lnTo>
                <a:lnTo>
                  <a:pt x="2312" y="3126"/>
                </a:lnTo>
                <a:lnTo>
                  <a:pt x="2317" y="3108"/>
                </a:lnTo>
                <a:lnTo>
                  <a:pt x="2323" y="3091"/>
                </a:lnTo>
                <a:lnTo>
                  <a:pt x="2329" y="3074"/>
                </a:lnTo>
                <a:lnTo>
                  <a:pt x="2337" y="3059"/>
                </a:lnTo>
                <a:lnTo>
                  <a:pt x="2345" y="3029"/>
                </a:lnTo>
                <a:lnTo>
                  <a:pt x="2352" y="2998"/>
                </a:lnTo>
                <a:lnTo>
                  <a:pt x="2359" y="2960"/>
                </a:lnTo>
                <a:lnTo>
                  <a:pt x="2365" y="2922"/>
                </a:lnTo>
                <a:lnTo>
                  <a:pt x="2368" y="2903"/>
                </a:lnTo>
                <a:lnTo>
                  <a:pt x="2370" y="2884"/>
                </a:lnTo>
                <a:lnTo>
                  <a:pt x="2372" y="2869"/>
                </a:lnTo>
                <a:lnTo>
                  <a:pt x="2372" y="2854"/>
                </a:lnTo>
                <a:lnTo>
                  <a:pt x="2369" y="2843"/>
                </a:lnTo>
                <a:lnTo>
                  <a:pt x="2366" y="2834"/>
                </a:lnTo>
                <a:lnTo>
                  <a:pt x="2398" y="2865"/>
                </a:lnTo>
                <a:lnTo>
                  <a:pt x="2471" y="2933"/>
                </a:lnTo>
                <a:lnTo>
                  <a:pt x="2512" y="2971"/>
                </a:lnTo>
                <a:lnTo>
                  <a:pt x="2550" y="3004"/>
                </a:lnTo>
                <a:lnTo>
                  <a:pt x="2580" y="3030"/>
                </a:lnTo>
                <a:lnTo>
                  <a:pt x="2591" y="3038"/>
                </a:lnTo>
                <a:lnTo>
                  <a:pt x="2600" y="3042"/>
                </a:lnTo>
                <a:lnTo>
                  <a:pt x="2611" y="3053"/>
                </a:lnTo>
                <a:lnTo>
                  <a:pt x="2639" y="3077"/>
                </a:lnTo>
                <a:lnTo>
                  <a:pt x="2670" y="3108"/>
                </a:lnTo>
                <a:lnTo>
                  <a:pt x="2683" y="3121"/>
                </a:lnTo>
                <a:lnTo>
                  <a:pt x="2692" y="3131"/>
                </a:lnTo>
                <a:lnTo>
                  <a:pt x="2719" y="3151"/>
                </a:lnTo>
                <a:lnTo>
                  <a:pt x="2749" y="3170"/>
                </a:lnTo>
                <a:lnTo>
                  <a:pt x="2786" y="3193"/>
                </a:lnTo>
                <a:lnTo>
                  <a:pt x="2808" y="3204"/>
                </a:lnTo>
                <a:lnTo>
                  <a:pt x="2830" y="3214"/>
                </a:lnTo>
                <a:lnTo>
                  <a:pt x="2853" y="3225"/>
                </a:lnTo>
                <a:lnTo>
                  <a:pt x="2877" y="3234"/>
                </a:lnTo>
                <a:lnTo>
                  <a:pt x="2900" y="3242"/>
                </a:lnTo>
                <a:lnTo>
                  <a:pt x="2923" y="3249"/>
                </a:lnTo>
                <a:lnTo>
                  <a:pt x="2945" y="3252"/>
                </a:lnTo>
                <a:lnTo>
                  <a:pt x="2957" y="3253"/>
                </a:lnTo>
                <a:lnTo>
                  <a:pt x="2968" y="3254"/>
                </a:lnTo>
                <a:lnTo>
                  <a:pt x="2993" y="3254"/>
                </a:lnTo>
                <a:lnTo>
                  <a:pt x="3021" y="3255"/>
                </a:lnTo>
                <a:lnTo>
                  <a:pt x="3053" y="3258"/>
                </a:lnTo>
                <a:lnTo>
                  <a:pt x="3071" y="3260"/>
                </a:lnTo>
                <a:lnTo>
                  <a:pt x="3088" y="3263"/>
                </a:lnTo>
                <a:lnTo>
                  <a:pt x="3106" y="3267"/>
                </a:lnTo>
                <a:lnTo>
                  <a:pt x="3123" y="3272"/>
                </a:lnTo>
                <a:lnTo>
                  <a:pt x="3138" y="3279"/>
                </a:lnTo>
                <a:lnTo>
                  <a:pt x="3153" y="3286"/>
                </a:lnTo>
                <a:lnTo>
                  <a:pt x="3165" y="3295"/>
                </a:lnTo>
                <a:lnTo>
                  <a:pt x="3171" y="3299"/>
                </a:lnTo>
                <a:lnTo>
                  <a:pt x="3175" y="3305"/>
                </a:lnTo>
                <a:lnTo>
                  <a:pt x="3202" y="3320"/>
                </a:lnTo>
                <a:lnTo>
                  <a:pt x="3233" y="3336"/>
                </a:lnTo>
                <a:lnTo>
                  <a:pt x="3270" y="3353"/>
                </a:lnTo>
                <a:lnTo>
                  <a:pt x="3291" y="3363"/>
                </a:lnTo>
                <a:lnTo>
                  <a:pt x="3312" y="3372"/>
                </a:lnTo>
                <a:lnTo>
                  <a:pt x="3335" y="3380"/>
                </a:lnTo>
                <a:lnTo>
                  <a:pt x="3359" y="3388"/>
                </a:lnTo>
                <a:lnTo>
                  <a:pt x="3382" y="3395"/>
                </a:lnTo>
                <a:lnTo>
                  <a:pt x="3405" y="3400"/>
                </a:lnTo>
                <a:lnTo>
                  <a:pt x="3428" y="3403"/>
                </a:lnTo>
                <a:lnTo>
                  <a:pt x="3449" y="3405"/>
                </a:lnTo>
                <a:lnTo>
                  <a:pt x="3458" y="3407"/>
                </a:lnTo>
                <a:lnTo>
                  <a:pt x="3482" y="3414"/>
                </a:lnTo>
                <a:lnTo>
                  <a:pt x="3496" y="3419"/>
                </a:lnTo>
                <a:lnTo>
                  <a:pt x="3514" y="3425"/>
                </a:lnTo>
                <a:lnTo>
                  <a:pt x="3531" y="3433"/>
                </a:lnTo>
                <a:lnTo>
                  <a:pt x="3549" y="3443"/>
                </a:lnTo>
                <a:lnTo>
                  <a:pt x="3561" y="3451"/>
                </a:lnTo>
                <a:lnTo>
                  <a:pt x="3576" y="3459"/>
                </a:lnTo>
                <a:lnTo>
                  <a:pt x="3594" y="3469"/>
                </a:lnTo>
                <a:lnTo>
                  <a:pt x="3613" y="3478"/>
                </a:lnTo>
                <a:lnTo>
                  <a:pt x="3635" y="3486"/>
                </a:lnTo>
                <a:lnTo>
                  <a:pt x="3646" y="3489"/>
                </a:lnTo>
                <a:lnTo>
                  <a:pt x="3657" y="3491"/>
                </a:lnTo>
                <a:lnTo>
                  <a:pt x="3668" y="3492"/>
                </a:lnTo>
                <a:lnTo>
                  <a:pt x="3679" y="3492"/>
                </a:lnTo>
                <a:lnTo>
                  <a:pt x="3679" y="3493"/>
                </a:lnTo>
                <a:lnTo>
                  <a:pt x="3685" y="3499"/>
                </a:lnTo>
                <a:lnTo>
                  <a:pt x="3693" y="3503"/>
                </a:lnTo>
                <a:lnTo>
                  <a:pt x="3704" y="3506"/>
                </a:lnTo>
                <a:lnTo>
                  <a:pt x="3714" y="3509"/>
                </a:lnTo>
                <a:lnTo>
                  <a:pt x="3738" y="3512"/>
                </a:lnTo>
                <a:lnTo>
                  <a:pt x="3762" y="3515"/>
                </a:lnTo>
                <a:lnTo>
                  <a:pt x="3784" y="3516"/>
                </a:lnTo>
                <a:lnTo>
                  <a:pt x="3803" y="3516"/>
                </a:lnTo>
                <a:lnTo>
                  <a:pt x="3822" y="3516"/>
                </a:lnTo>
                <a:lnTo>
                  <a:pt x="3829" y="3517"/>
                </a:lnTo>
                <a:lnTo>
                  <a:pt x="3835" y="3520"/>
                </a:lnTo>
                <a:lnTo>
                  <a:pt x="3841" y="3525"/>
                </a:lnTo>
                <a:lnTo>
                  <a:pt x="3847" y="3530"/>
                </a:lnTo>
                <a:lnTo>
                  <a:pt x="3854" y="3540"/>
                </a:lnTo>
                <a:lnTo>
                  <a:pt x="3857" y="3544"/>
                </a:lnTo>
                <a:lnTo>
                  <a:pt x="3856" y="3547"/>
                </a:lnTo>
                <a:lnTo>
                  <a:pt x="3857" y="3550"/>
                </a:lnTo>
                <a:lnTo>
                  <a:pt x="3859" y="3558"/>
                </a:lnTo>
                <a:lnTo>
                  <a:pt x="3862" y="3566"/>
                </a:lnTo>
                <a:lnTo>
                  <a:pt x="3867" y="3574"/>
                </a:lnTo>
                <a:lnTo>
                  <a:pt x="3877" y="3589"/>
                </a:lnTo>
                <a:lnTo>
                  <a:pt x="3882" y="3594"/>
                </a:lnTo>
                <a:lnTo>
                  <a:pt x="3876" y="3613"/>
                </a:lnTo>
                <a:lnTo>
                  <a:pt x="3872" y="3630"/>
                </a:lnTo>
                <a:lnTo>
                  <a:pt x="3868" y="3649"/>
                </a:lnTo>
                <a:lnTo>
                  <a:pt x="3867" y="3649"/>
                </a:lnTo>
                <a:lnTo>
                  <a:pt x="3865" y="3650"/>
                </a:lnTo>
                <a:lnTo>
                  <a:pt x="3859" y="3658"/>
                </a:lnTo>
                <a:lnTo>
                  <a:pt x="3848" y="3677"/>
                </a:lnTo>
                <a:lnTo>
                  <a:pt x="3846" y="3682"/>
                </a:lnTo>
                <a:lnTo>
                  <a:pt x="3844" y="3688"/>
                </a:lnTo>
                <a:lnTo>
                  <a:pt x="3844" y="3694"/>
                </a:lnTo>
                <a:lnTo>
                  <a:pt x="3844" y="3698"/>
                </a:lnTo>
                <a:lnTo>
                  <a:pt x="3845" y="3702"/>
                </a:lnTo>
                <a:lnTo>
                  <a:pt x="3847" y="3706"/>
                </a:lnTo>
                <a:lnTo>
                  <a:pt x="3851" y="3713"/>
                </a:lnTo>
                <a:lnTo>
                  <a:pt x="3856" y="3719"/>
                </a:lnTo>
                <a:lnTo>
                  <a:pt x="3861" y="3723"/>
                </a:lnTo>
                <a:lnTo>
                  <a:pt x="3867" y="3726"/>
                </a:lnTo>
                <a:lnTo>
                  <a:pt x="3877" y="3723"/>
                </a:lnTo>
                <a:lnTo>
                  <a:pt x="3886" y="3720"/>
                </a:lnTo>
                <a:lnTo>
                  <a:pt x="3894" y="3714"/>
                </a:lnTo>
                <a:lnTo>
                  <a:pt x="3903" y="3708"/>
                </a:lnTo>
                <a:lnTo>
                  <a:pt x="3911" y="3701"/>
                </a:lnTo>
                <a:lnTo>
                  <a:pt x="3918" y="3694"/>
                </a:lnTo>
                <a:lnTo>
                  <a:pt x="3932" y="3678"/>
                </a:lnTo>
                <a:lnTo>
                  <a:pt x="3943" y="3661"/>
                </a:lnTo>
                <a:lnTo>
                  <a:pt x="3951" y="3648"/>
                </a:lnTo>
                <a:lnTo>
                  <a:pt x="3959" y="3636"/>
                </a:lnTo>
                <a:lnTo>
                  <a:pt x="3966" y="3628"/>
                </a:lnTo>
                <a:lnTo>
                  <a:pt x="3972" y="3619"/>
                </a:lnTo>
                <a:lnTo>
                  <a:pt x="3977" y="3610"/>
                </a:lnTo>
                <a:lnTo>
                  <a:pt x="3983" y="3599"/>
                </a:lnTo>
                <a:lnTo>
                  <a:pt x="3989" y="3583"/>
                </a:lnTo>
                <a:lnTo>
                  <a:pt x="3991" y="3575"/>
                </a:lnTo>
                <a:lnTo>
                  <a:pt x="3997" y="3561"/>
                </a:lnTo>
                <a:lnTo>
                  <a:pt x="4001" y="3545"/>
                </a:lnTo>
                <a:lnTo>
                  <a:pt x="4003" y="3530"/>
                </a:lnTo>
                <a:lnTo>
                  <a:pt x="4003" y="3513"/>
                </a:lnTo>
                <a:lnTo>
                  <a:pt x="4002" y="3497"/>
                </a:lnTo>
                <a:lnTo>
                  <a:pt x="4000" y="3481"/>
                </a:lnTo>
                <a:lnTo>
                  <a:pt x="3997" y="3465"/>
                </a:lnTo>
                <a:lnTo>
                  <a:pt x="3993" y="3450"/>
                </a:lnTo>
                <a:lnTo>
                  <a:pt x="3985" y="3423"/>
                </a:lnTo>
                <a:lnTo>
                  <a:pt x="3976" y="3401"/>
                </a:lnTo>
                <a:lnTo>
                  <a:pt x="3967" y="3382"/>
                </a:lnTo>
                <a:close/>
              </a:path>
            </a:pathLst>
          </a:custGeom>
          <a:solidFill>
            <a:schemeClr val="tx1">
              <a:lumMod val="85000"/>
              <a:lumOff val="15000"/>
            </a:schemeClr>
          </a:solidFill>
          <a:ln>
            <a:noFill/>
          </a:ln>
          <a:extLst/>
        </p:spPr>
        <p:txBody>
          <a:bodyPr lIns="121859" tIns="60929" rIns="121859" bIns="60929"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377">
              <a:defRPr/>
            </a:pPr>
            <a:endParaRPr lang="zh-CN" altLang="en-US" sz="900">
              <a:solidFill>
                <a:srgbClr val="FFFFFF"/>
              </a:solidFill>
              <a:latin typeface="+mn-lt"/>
              <a:ea typeface="+mn-ea"/>
              <a:cs typeface="+mn-ea"/>
              <a:sym typeface="+mn-lt"/>
            </a:endParaRPr>
          </a:p>
        </p:txBody>
      </p:sp>
      <p:sp>
        <p:nvSpPr>
          <p:cNvPr id="502" name="矩形 501"/>
          <p:cNvSpPr/>
          <p:nvPr/>
        </p:nvSpPr>
        <p:spPr>
          <a:xfrm>
            <a:off x="255520" y="247555"/>
            <a:ext cx="9081216" cy="461354"/>
          </a:xfrm>
          <a:prstGeom prst="rect">
            <a:avLst/>
          </a:prstGeom>
          <a:noFill/>
          <a:ln>
            <a:noFill/>
          </a:ln>
        </p:spPr>
        <p:txBody>
          <a:bodyPr vert="horz" lIns="91440" tIns="45720" rIns="91440" bIns="45720" rtlCol="0" anchor="ctr">
            <a:normAutofit/>
          </a:bodyPr>
          <a:lstStyle/>
          <a:p>
            <a:pPr defTabSz="914377">
              <a:lnSpc>
                <a:spcPct val="90000"/>
              </a:lnSpc>
              <a:spcBef>
                <a:spcPct val="0"/>
              </a:spcBef>
            </a:pPr>
            <a:endParaRPr lang="zh-CN" altLang="en-US" sz="2667" b="1" dirty="0">
              <a:solidFill>
                <a:schemeClr val="bg1"/>
              </a:solidFill>
              <a:cs typeface="+mn-ea"/>
              <a:sym typeface="+mn-lt"/>
            </a:endParaRPr>
          </a:p>
        </p:txBody>
      </p:sp>
      <p:sp>
        <p:nvSpPr>
          <p:cNvPr id="533" name="等腰三角形 532"/>
          <p:cNvSpPr/>
          <p:nvPr/>
        </p:nvSpPr>
        <p:spPr>
          <a:xfrm rot="19620599">
            <a:off x="1985013" y="1374678"/>
            <a:ext cx="2654086" cy="1561438"/>
          </a:xfrm>
          <a:prstGeom prst="triangle">
            <a:avLst>
              <a:gd name="adj" fmla="val 36865"/>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53" tIns="121927" rIns="243853" bIns="121927" numCol="1" spcCol="0" rtlCol="0" fromWordArt="0" anchor="ctr" anchorCtr="0" forceAA="0" compatLnSpc="1">
            <a:noAutofit/>
          </a:bodyPr>
          <a:lstStyle/>
          <a:p>
            <a:pPr algn="ctr" defTabSz="914377"/>
            <a:endParaRPr lang="zh-CN" altLang="en-US" sz="4800">
              <a:solidFill>
                <a:srgbClr val="FFFFFF"/>
              </a:solidFill>
              <a:cs typeface="+mn-ea"/>
              <a:sym typeface="+mn-lt"/>
            </a:endParaRPr>
          </a:p>
        </p:txBody>
      </p:sp>
      <p:pic>
        <p:nvPicPr>
          <p:cNvPr id="549" name="图片 5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9281" y="2987624"/>
            <a:ext cx="299904" cy="468987"/>
          </a:xfrm>
          <a:prstGeom prst="rect">
            <a:avLst/>
          </a:prstGeom>
        </p:spPr>
      </p:pic>
      <p:pic>
        <p:nvPicPr>
          <p:cNvPr id="550" name="Picture 2" descr="https://ss1.bdstatic.com/70cFuXSh_Q1YnxGkpoWK1HF6hhy/it/u=2091562187,364484838&amp;fm=26&amp;gp=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0002" y="3031210"/>
            <a:ext cx="602777" cy="55185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a:extLst>
              <a:ext uri="{FF2B5EF4-FFF2-40B4-BE49-F238E27FC236}">
                <a16:creationId xmlns:a16="http://schemas.microsoft.com/office/drawing/2014/main" id="{85024D1E-C2E1-4BEC-891A-D83A3D3DCE73}"/>
              </a:ext>
            </a:extLst>
          </p:cNvPr>
          <p:cNvGrpSpPr/>
          <p:nvPr/>
        </p:nvGrpSpPr>
        <p:grpSpPr>
          <a:xfrm>
            <a:off x="2441039" y="2640868"/>
            <a:ext cx="251927" cy="249729"/>
            <a:chOff x="2550856" y="437585"/>
            <a:chExt cx="3210824" cy="2983907"/>
          </a:xfrm>
        </p:grpSpPr>
        <p:pic>
          <p:nvPicPr>
            <p:cNvPr id="38"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图片 38">
              <a:extLst>
                <a:ext uri="{FF2B5EF4-FFF2-40B4-BE49-F238E27FC236}">
                  <a16:creationId xmlns:a16="http://schemas.microsoft.com/office/drawing/2014/main" id="{B48BC373-2733-4896-B68A-DA732D077433}"/>
                </a:ext>
              </a:extLst>
            </p:cNvPr>
            <p:cNvPicPr>
              <a:picLocks noChangeAspect="1"/>
            </p:cNvPicPr>
            <p:nvPr/>
          </p:nvPicPr>
          <p:blipFill>
            <a:blip r:embed="rId9"/>
            <a:stretch>
              <a:fillRect/>
            </a:stretch>
          </p:blipFill>
          <p:spPr>
            <a:xfrm>
              <a:off x="3051506" y="913490"/>
              <a:ext cx="1104762" cy="323810"/>
            </a:xfrm>
            <a:prstGeom prst="rect">
              <a:avLst/>
            </a:prstGeom>
          </p:spPr>
        </p:pic>
      </p:grpSp>
      <p:grpSp>
        <p:nvGrpSpPr>
          <p:cNvPr id="40" name="组合 39"/>
          <p:cNvGrpSpPr/>
          <p:nvPr/>
        </p:nvGrpSpPr>
        <p:grpSpPr>
          <a:xfrm>
            <a:off x="2464433" y="2877831"/>
            <a:ext cx="228532" cy="543525"/>
            <a:chOff x="4596322" y="4168563"/>
            <a:chExt cx="567599" cy="1060406"/>
          </a:xfrm>
        </p:grpSpPr>
        <p:pic>
          <p:nvPicPr>
            <p:cNvPr id="41" name="图片 40" descr="三脚架.png"/>
            <p:cNvPicPr>
              <a:picLocks noChangeAspect="1"/>
            </p:cNvPicPr>
            <p:nvPr/>
          </p:nvPicPr>
          <p:blipFill>
            <a:blip r:embed="rId10" cstate="print"/>
            <a:stretch>
              <a:fillRect/>
            </a:stretch>
          </p:blipFill>
          <p:spPr>
            <a:xfrm>
              <a:off x="4596322" y="4351448"/>
              <a:ext cx="567599" cy="877521"/>
            </a:xfrm>
            <a:prstGeom prst="rect">
              <a:avLst/>
            </a:prstGeom>
          </p:spPr>
        </p:pic>
        <p:pic>
          <p:nvPicPr>
            <p:cNvPr id="42" name="图片 41" descr="3N2A9888.JPG"/>
            <p:cNvPicPr>
              <a:picLocks noChangeAspect="1"/>
            </p:cNvPicPr>
            <p:nvPr/>
          </p:nvPicPr>
          <p:blipFill>
            <a:blip r:embed="rId11" cstate="print">
              <a:extLst>
                <a:ext uri="{BEBA8EAE-BF5A-486C-A8C5-ECC9F3942E4B}">
                  <a14:imgProps xmlns:a14="http://schemas.microsoft.com/office/drawing/2010/main">
                    <a14:imgLayer r:embed="rId12">
                      <a14:imgEffect>
                        <a14:backgroundRemoval t="15361" b="95298" l="32845" r="67364"/>
                      </a14:imgEffect>
                    </a14:imgLayer>
                  </a14:imgProps>
                </a:ext>
              </a:extLst>
            </a:blip>
            <a:srcRect l="31744" t="13696" r="31324" b="4750"/>
            <a:stretch>
              <a:fillRect/>
            </a:stretch>
          </p:blipFill>
          <p:spPr>
            <a:xfrm>
              <a:off x="4768891" y="4168563"/>
              <a:ext cx="216435" cy="331047"/>
            </a:xfrm>
            <a:prstGeom prst="rect">
              <a:avLst/>
            </a:prstGeom>
          </p:spPr>
        </p:pic>
      </p:grpSp>
      <p:pic>
        <p:nvPicPr>
          <p:cNvPr id="66" name="图片 65">
            <a:extLst>
              <a:ext uri="{FF2B5EF4-FFF2-40B4-BE49-F238E27FC236}">
                <a16:creationId xmlns:a16="http://schemas.microsoft.com/office/drawing/2014/main" id="{6A0E447A-4BDC-4906-86A0-3FDF86AECCE6}"/>
              </a:ext>
            </a:extLst>
          </p:cNvPr>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3284118" y="3002920"/>
            <a:ext cx="1658987" cy="998440"/>
          </a:xfrm>
          <a:prstGeom prst="rect">
            <a:avLst/>
          </a:prstGeom>
        </p:spPr>
      </p:pic>
      <p:sp>
        <p:nvSpPr>
          <p:cNvPr id="2" name="标题 1"/>
          <p:cNvSpPr>
            <a:spLocks noGrp="1"/>
          </p:cNvSpPr>
          <p:nvPr>
            <p:ph type="title"/>
          </p:nvPr>
        </p:nvSpPr>
        <p:spPr/>
        <p:txBody>
          <a:bodyPr/>
          <a:lstStyle/>
          <a:p>
            <a:r>
              <a:rPr lang="en-US" altLang="zh-CN" dirty="0">
                <a:latin typeface="+mn-lt"/>
                <a:ea typeface="+mn-ea"/>
                <a:cs typeface="+mn-ea"/>
                <a:sym typeface="+mn-lt"/>
              </a:rPr>
              <a:t>Solution and Progress</a:t>
            </a:r>
            <a:endParaRPr lang="zh-CN" altLang="en-US" dirty="0">
              <a:latin typeface="+mn-lt"/>
              <a:ea typeface="+mn-ea"/>
              <a:cs typeface="+mn-ea"/>
              <a:sym typeface="+mn-lt"/>
            </a:endParaRPr>
          </a:p>
        </p:txBody>
      </p:sp>
      <p:sp>
        <p:nvSpPr>
          <p:cNvPr id="45" name="小车乘客"/>
          <p:cNvSpPr>
            <a:spLocks/>
          </p:cNvSpPr>
          <p:nvPr>
            <p:custDataLst>
              <p:tags r:id="rId2"/>
            </p:custDataLst>
          </p:nvPr>
        </p:nvSpPr>
        <p:spPr bwMode="auto">
          <a:xfrm>
            <a:off x="3526951" y="2013937"/>
            <a:ext cx="561868" cy="968812"/>
          </a:xfrm>
          <a:custGeom>
            <a:avLst/>
            <a:gdLst>
              <a:gd name="T0" fmla="*/ 2147483646 w 4003"/>
              <a:gd name="T1" fmla="*/ 2147483646 h 8178"/>
              <a:gd name="T2" fmla="*/ 2147483646 w 4003"/>
              <a:gd name="T3" fmla="*/ 2147483646 h 8178"/>
              <a:gd name="T4" fmla="*/ 2147483646 w 4003"/>
              <a:gd name="T5" fmla="*/ 2147483646 h 8178"/>
              <a:gd name="T6" fmla="*/ 2147483646 w 4003"/>
              <a:gd name="T7" fmla="*/ 2147483646 h 8178"/>
              <a:gd name="T8" fmla="*/ 2147483646 w 4003"/>
              <a:gd name="T9" fmla="*/ 2147483646 h 8178"/>
              <a:gd name="T10" fmla="*/ 2147483646 w 4003"/>
              <a:gd name="T11" fmla="*/ 2147483646 h 8178"/>
              <a:gd name="T12" fmla="*/ 2147483646 w 4003"/>
              <a:gd name="T13" fmla="*/ 2147483646 h 8178"/>
              <a:gd name="T14" fmla="*/ 2147483646 w 4003"/>
              <a:gd name="T15" fmla="*/ 2147483646 h 8178"/>
              <a:gd name="T16" fmla="*/ 2147483646 w 4003"/>
              <a:gd name="T17" fmla="*/ 2147483646 h 8178"/>
              <a:gd name="T18" fmla="*/ 2147483646 w 4003"/>
              <a:gd name="T19" fmla="*/ 2147483646 h 8178"/>
              <a:gd name="T20" fmla="*/ 2147483646 w 4003"/>
              <a:gd name="T21" fmla="*/ 1061744459 h 8178"/>
              <a:gd name="T22" fmla="*/ 2147483646 w 4003"/>
              <a:gd name="T23" fmla="*/ 126376181 h 8178"/>
              <a:gd name="T24" fmla="*/ 2147483646 w 4003"/>
              <a:gd name="T25" fmla="*/ 176948364 h 8178"/>
              <a:gd name="T26" fmla="*/ 2147483646 w 4003"/>
              <a:gd name="T27" fmla="*/ 2147483646 h 8178"/>
              <a:gd name="T28" fmla="*/ 2147483646 w 4003"/>
              <a:gd name="T29" fmla="*/ 2147483646 h 8178"/>
              <a:gd name="T30" fmla="*/ 2147483646 w 4003"/>
              <a:gd name="T31" fmla="*/ 2147483646 h 8178"/>
              <a:gd name="T32" fmla="*/ 2147483646 w 4003"/>
              <a:gd name="T33" fmla="*/ 2147483646 h 8178"/>
              <a:gd name="T34" fmla="*/ 2147483646 w 4003"/>
              <a:gd name="T35" fmla="*/ 2147483646 h 8178"/>
              <a:gd name="T36" fmla="*/ 2147483646 w 4003"/>
              <a:gd name="T37" fmla="*/ 2147483646 h 8178"/>
              <a:gd name="T38" fmla="*/ 2147483646 w 4003"/>
              <a:gd name="T39" fmla="*/ 2147483646 h 8178"/>
              <a:gd name="T40" fmla="*/ 2147483646 w 4003"/>
              <a:gd name="T41" fmla="*/ 2147483646 h 8178"/>
              <a:gd name="T42" fmla="*/ 2147483646 w 4003"/>
              <a:gd name="T43" fmla="*/ 2147483646 h 8178"/>
              <a:gd name="T44" fmla="*/ 2147483646 w 4003"/>
              <a:gd name="T45" fmla="*/ 2147483646 h 8178"/>
              <a:gd name="T46" fmla="*/ 2147483646 w 4003"/>
              <a:gd name="T47" fmla="*/ 2147483646 h 8178"/>
              <a:gd name="T48" fmla="*/ 2147483646 w 4003"/>
              <a:gd name="T49" fmla="*/ 2147483646 h 8178"/>
              <a:gd name="T50" fmla="*/ 2147483646 w 4003"/>
              <a:gd name="T51" fmla="*/ 2147483646 h 8178"/>
              <a:gd name="T52" fmla="*/ 2147483646 w 4003"/>
              <a:gd name="T53" fmla="*/ 2147483646 h 8178"/>
              <a:gd name="T54" fmla="*/ 2147483646 w 4003"/>
              <a:gd name="T55" fmla="*/ 2147483646 h 8178"/>
              <a:gd name="T56" fmla="*/ 1418301139 w 4003"/>
              <a:gd name="T57" fmla="*/ 2147483646 h 8178"/>
              <a:gd name="T58" fmla="*/ 1051042547 w 4003"/>
              <a:gd name="T59" fmla="*/ 2147483646 h 8178"/>
              <a:gd name="T60" fmla="*/ 2147483646 w 4003"/>
              <a:gd name="T61" fmla="*/ 2147483646 h 8178"/>
              <a:gd name="T62" fmla="*/ 2147483646 w 4003"/>
              <a:gd name="T63" fmla="*/ 2147483646 h 8178"/>
              <a:gd name="T64" fmla="*/ 2147483646 w 4003"/>
              <a:gd name="T65" fmla="*/ 2147483646 h 8178"/>
              <a:gd name="T66" fmla="*/ 2147483646 w 4003"/>
              <a:gd name="T67" fmla="*/ 2147483646 h 8178"/>
              <a:gd name="T68" fmla="*/ 2147483646 w 4003"/>
              <a:gd name="T69" fmla="*/ 2147483646 h 8178"/>
              <a:gd name="T70" fmla="*/ 2147483646 w 4003"/>
              <a:gd name="T71" fmla="*/ 2147483646 h 8178"/>
              <a:gd name="T72" fmla="*/ 2147483646 w 4003"/>
              <a:gd name="T73" fmla="*/ 2147483646 h 8178"/>
              <a:gd name="T74" fmla="*/ 2147483646 w 4003"/>
              <a:gd name="T75" fmla="*/ 2147483646 h 8178"/>
              <a:gd name="T76" fmla="*/ 2147483646 w 4003"/>
              <a:gd name="T77" fmla="*/ 2147483646 h 8178"/>
              <a:gd name="T78" fmla="*/ 2147483646 w 4003"/>
              <a:gd name="T79" fmla="*/ 2147483646 h 8178"/>
              <a:gd name="T80" fmla="*/ 2147483646 w 4003"/>
              <a:gd name="T81" fmla="*/ 2147483646 h 8178"/>
              <a:gd name="T82" fmla="*/ 2147483646 w 4003"/>
              <a:gd name="T83" fmla="*/ 2147483646 h 8178"/>
              <a:gd name="T84" fmla="*/ 2147483646 w 4003"/>
              <a:gd name="T85" fmla="*/ 2147483646 h 8178"/>
              <a:gd name="T86" fmla="*/ 2147483646 w 4003"/>
              <a:gd name="T87" fmla="*/ 2147483646 h 8178"/>
              <a:gd name="T88" fmla="*/ 2147483646 w 4003"/>
              <a:gd name="T89" fmla="*/ 2147483646 h 8178"/>
              <a:gd name="T90" fmla="*/ 2147483646 w 4003"/>
              <a:gd name="T91" fmla="*/ 2147483646 h 8178"/>
              <a:gd name="T92" fmla="*/ 2147483646 w 4003"/>
              <a:gd name="T93" fmla="*/ 2147483646 h 8178"/>
              <a:gd name="T94" fmla="*/ 2147483646 w 4003"/>
              <a:gd name="T95" fmla="*/ 2147483646 h 8178"/>
              <a:gd name="T96" fmla="*/ 2147483646 w 4003"/>
              <a:gd name="T97" fmla="*/ 2147483646 h 8178"/>
              <a:gd name="T98" fmla="*/ 2147483646 w 4003"/>
              <a:gd name="T99" fmla="*/ 2147483646 h 8178"/>
              <a:gd name="T100" fmla="*/ 2147483646 w 4003"/>
              <a:gd name="T101" fmla="*/ 2147483646 h 8178"/>
              <a:gd name="T102" fmla="*/ 2147483646 w 4003"/>
              <a:gd name="T103" fmla="*/ 2147483646 h 8178"/>
              <a:gd name="T104" fmla="*/ 2147483646 w 4003"/>
              <a:gd name="T105" fmla="*/ 2147483646 h 8178"/>
              <a:gd name="T106" fmla="*/ 2147483646 w 4003"/>
              <a:gd name="T107" fmla="*/ 2147483646 h 8178"/>
              <a:gd name="T108" fmla="*/ 2147483646 w 4003"/>
              <a:gd name="T109" fmla="*/ 2147483646 h 8178"/>
              <a:gd name="T110" fmla="*/ 2147483646 w 4003"/>
              <a:gd name="T111" fmla="*/ 2147483646 h 8178"/>
              <a:gd name="T112" fmla="*/ 2147483646 w 4003"/>
              <a:gd name="T113" fmla="*/ 2147483646 h 8178"/>
              <a:gd name="T114" fmla="*/ 2147483646 w 4003"/>
              <a:gd name="T115" fmla="*/ 2147483646 h 8178"/>
              <a:gd name="T116" fmla="*/ 2147483646 w 4003"/>
              <a:gd name="T117" fmla="*/ 2147483646 h 8178"/>
              <a:gd name="T118" fmla="*/ 2147483646 w 4003"/>
              <a:gd name="T119" fmla="*/ 2147483646 h 8178"/>
              <a:gd name="T120" fmla="*/ 2147483646 w 4003"/>
              <a:gd name="T121" fmla="*/ 2147483646 h 8178"/>
              <a:gd name="T122" fmla="*/ 2147483646 w 4003"/>
              <a:gd name="T123" fmla="*/ 2147483646 h 8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03" h="8178">
                <a:moveTo>
                  <a:pt x="3967" y="3382"/>
                </a:moveTo>
                <a:lnTo>
                  <a:pt x="3967" y="3382"/>
                </a:lnTo>
                <a:lnTo>
                  <a:pt x="3958" y="3373"/>
                </a:lnTo>
                <a:lnTo>
                  <a:pt x="3949" y="3362"/>
                </a:lnTo>
                <a:lnTo>
                  <a:pt x="3942" y="3350"/>
                </a:lnTo>
                <a:lnTo>
                  <a:pt x="3936" y="3339"/>
                </a:lnTo>
                <a:lnTo>
                  <a:pt x="3928" y="3320"/>
                </a:lnTo>
                <a:lnTo>
                  <a:pt x="3924" y="3313"/>
                </a:lnTo>
                <a:lnTo>
                  <a:pt x="3909" y="3292"/>
                </a:lnTo>
                <a:lnTo>
                  <a:pt x="3892" y="3275"/>
                </a:lnTo>
                <a:lnTo>
                  <a:pt x="3877" y="3260"/>
                </a:lnTo>
                <a:lnTo>
                  <a:pt x="3861" y="3247"/>
                </a:lnTo>
                <a:lnTo>
                  <a:pt x="3846" y="3235"/>
                </a:lnTo>
                <a:lnTo>
                  <a:pt x="3831" y="3226"/>
                </a:lnTo>
                <a:lnTo>
                  <a:pt x="3817" y="3219"/>
                </a:lnTo>
                <a:lnTo>
                  <a:pt x="3803" y="3212"/>
                </a:lnTo>
                <a:lnTo>
                  <a:pt x="3791" y="3208"/>
                </a:lnTo>
                <a:lnTo>
                  <a:pt x="3779" y="3205"/>
                </a:lnTo>
                <a:lnTo>
                  <a:pt x="3761" y="3201"/>
                </a:lnTo>
                <a:lnTo>
                  <a:pt x="3747" y="3199"/>
                </a:lnTo>
                <a:lnTo>
                  <a:pt x="3740" y="3199"/>
                </a:lnTo>
                <a:lnTo>
                  <a:pt x="3725" y="3186"/>
                </a:lnTo>
                <a:lnTo>
                  <a:pt x="3711" y="3174"/>
                </a:lnTo>
                <a:lnTo>
                  <a:pt x="3694" y="3161"/>
                </a:lnTo>
                <a:lnTo>
                  <a:pt x="3677" y="3150"/>
                </a:lnTo>
                <a:lnTo>
                  <a:pt x="3670" y="3146"/>
                </a:lnTo>
                <a:lnTo>
                  <a:pt x="3655" y="3132"/>
                </a:lnTo>
                <a:lnTo>
                  <a:pt x="3646" y="3124"/>
                </a:lnTo>
                <a:lnTo>
                  <a:pt x="3638" y="3114"/>
                </a:lnTo>
                <a:lnTo>
                  <a:pt x="3631" y="3103"/>
                </a:lnTo>
                <a:lnTo>
                  <a:pt x="3628" y="3097"/>
                </a:lnTo>
                <a:lnTo>
                  <a:pt x="3626" y="3091"/>
                </a:lnTo>
                <a:lnTo>
                  <a:pt x="3625" y="3088"/>
                </a:lnTo>
                <a:lnTo>
                  <a:pt x="3622" y="3080"/>
                </a:lnTo>
                <a:lnTo>
                  <a:pt x="3615" y="3066"/>
                </a:lnTo>
                <a:lnTo>
                  <a:pt x="3611" y="3059"/>
                </a:lnTo>
                <a:lnTo>
                  <a:pt x="3606" y="3050"/>
                </a:lnTo>
                <a:lnTo>
                  <a:pt x="3600" y="3042"/>
                </a:lnTo>
                <a:lnTo>
                  <a:pt x="3593" y="3033"/>
                </a:lnTo>
                <a:lnTo>
                  <a:pt x="3583" y="3025"/>
                </a:lnTo>
                <a:lnTo>
                  <a:pt x="3573" y="3015"/>
                </a:lnTo>
                <a:lnTo>
                  <a:pt x="3560" y="3007"/>
                </a:lnTo>
                <a:lnTo>
                  <a:pt x="3547" y="3000"/>
                </a:lnTo>
                <a:lnTo>
                  <a:pt x="3531" y="2992"/>
                </a:lnTo>
                <a:lnTo>
                  <a:pt x="3514" y="2985"/>
                </a:lnTo>
                <a:lnTo>
                  <a:pt x="3496" y="2979"/>
                </a:lnTo>
                <a:lnTo>
                  <a:pt x="3475" y="2970"/>
                </a:lnTo>
                <a:lnTo>
                  <a:pt x="3450" y="2958"/>
                </a:lnTo>
                <a:lnTo>
                  <a:pt x="3437" y="2950"/>
                </a:lnTo>
                <a:lnTo>
                  <a:pt x="3423" y="2942"/>
                </a:lnTo>
                <a:lnTo>
                  <a:pt x="3409" y="2932"/>
                </a:lnTo>
                <a:lnTo>
                  <a:pt x="3394" y="2922"/>
                </a:lnTo>
                <a:lnTo>
                  <a:pt x="3380" y="2910"/>
                </a:lnTo>
                <a:lnTo>
                  <a:pt x="3366" y="2897"/>
                </a:lnTo>
                <a:lnTo>
                  <a:pt x="3353" y="2883"/>
                </a:lnTo>
                <a:lnTo>
                  <a:pt x="3340" y="2869"/>
                </a:lnTo>
                <a:lnTo>
                  <a:pt x="3254" y="2762"/>
                </a:lnTo>
                <a:lnTo>
                  <a:pt x="3163" y="2650"/>
                </a:lnTo>
                <a:lnTo>
                  <a:pt x="3055" y="2519"/>
                </a:lnTo>
                <a:lnTo>
                  <a:pt x="2942" y="2383"/>
                </a:lnTo>
                <a:lnTo>
                  <a:pt x="2887" y="2319"/>
                </a:lnTo>
                <a:lnTo>
                  <a:pt x="2835" y="2258"/>
                </a:lnTo>
                <a:lnTo>
                  <a:pt x="2787" y="2204"/>
                </a:lnTo>
                <a:lnTo>
                  <a:pt x="2746" y="2158"/>
                </a:lnTo>
                <a:lnTo>
                  <a:pt x="2712" y="2122"/>
                </a:lnTo>
                <a:lnTo>
                  <a:pt x="2697" y="2109"/>
                </a:lnTo>
                <a:lnTo>
                  <a:pt x="2686" y="2098"/>
                </a:lnTo>
                <a:lnTo>
                  <a:pt x="2679" y="2087"/>
                </a:lnTo>
                <a:lnTo>
                  <a:pt x="2662" y="2058"/>
                </a:lnTo>
                <a:lnTo>
                  <a:pt x="2654" y="2040"/>
                </a:lnTo>
                <a:lnTo>
                  <a:pt x="2645" y="2022"/>
                </a:lnTo>
                <a:lnTo>
                  <a:pt x="2638" y="2005"/>
                </a:lnTo>
                <a:lnTo>
                  <a:pt x="2636" y="1998"/>
                </a:lnTo>
                <a:lnTo>
                  <a:pt x="2635" y="1989"/>
                </a:lnTo>
                <a:lnTo>
                  <a:pt x="2614" y="1932"/>
                </a:lnTo>
                <a:lnTo>
                  <a:pt x="2591" y="1873"/>
                </a:lnTo>
                <a:lnTo>
                  <a:pt x="2564" y="1804"/>
                </a:lnTo>
                <a:lnTo>
                  <a:pt x="2534" y="1732"/>
                </a:lnTo>
                <a:lnTo>
                  <a:pt x="2520" y="1698"/>
                </a:lnTo>
                <a:lnTo>
                  <a:pt x="2504" y="1667"/>
                </a:lnTo>
                <a:lnTo>
                  <a:pt x="2490" y="1639"/>
                </a:lnTo>
                <a:lnTo>
                  <a:pt x="2476" y="1615"/>
                </a:lnTo>
                <a:lnTo>
                  <a:pt x="2464" y="1596"/>
                </a:lnTo>
                <a:lnTo>
                  <a:pt x="2459" y="1589"/>
                </a:lnTo>
                <a:lnTo>
                  <a:pt x="2453" y="1584"/>
                </a:lnTo>
                <a:lnTo>
                  <a:pt x="2430" y="1540"/>
                </a:lnTo>
                <a:lnTo>
                  <a:pt x="2412" y="1506"/>
                </a:lnTo>
                <a:lnTo>
                  <a:pt x="2406" y="1492"/>
                </a:lnTo>
                <a:lnTo>
                  <a:pt x="2402" y="1484"/>
                </a:lnTo>
                <a:lnTo>
                  <a:pt x="2397" y="1478"/>
                </a:lnTo>
                <a:lnTo>
                  <a:pt x="2386" y="1461"/>
                </a:lnTo>
                <a:lnTo>
                  <a:pt x="2366" y="1436"/>
                </a:lnTo>
                <a:lnTo>
                  <a:pt x="2341" y="1407"/>
                </a:lnTo>
                <a:lnTo>
                  <a:pt x="2326" y="1391"/>
                </a:lnTo>
                <a:lnTo>
                  <a:pt x="2309" y="1374"/>
                </a:lnTo>
                <a:lnTo>
                  <a:pt x="2291" y="1357"/>
                </a:lnTo>
                <a:lnTo>
                  <a:pt x="2272" y="1341"/>
                </a:lnTo>
                <a:lnTo>
                  <a:pt x="2251" y="1325"/>
                </a:lnTo>
                <a:lnTo>
                  <a:pt x="2229" y="1310"/>
                </a:lnTo>
                <a:lnTo>
                  <a:pt x="2207" y="1296"/>
                </a:lnTo>
                <a:lnTo>
                  <a:pt x="2183" y="1283"/>
                </a:lnTo>
                <a:lnTo>
                  <a:pt x="2171" y="1278"/>
                </a:lnTo>
                <a:lnTo>
                  <a:pt x="2159" y="1271"/>
                </a:lnTo>
                <a:lnTo>
                  <a:pt x="2144" y="1264"/>
                </a:lnTo>
                <a:lnTo>
                  <a:pt x="2130" y="1255"/>
                </a:lnTo>
                <a:lnTo>
                  <a:pt x="2116" y="1245"/>
                </a:lnTo>
                <a:lnTo>
                  <a:pt x="2111" y="1240"/>
                </a:lnTo>
                <a:lnTo>
                  <a:pt x="2107" y="1236"/>
                </a:lnTo>
                <a:lnTo>
                  <a:pt x="2103" y="1231"/>
                </a:lnTo>
                <a:lnTo>
                  <a:pt x="2102" y="1227"/>
                </a:lnTo>
                <a:lnTo>
                  <a:pt x="2092" y="1215"/>
                </a:lnTo>
                <a:lnTo>
                  <a:pt x="2067" y="1184"/>
                </a:lnTo>
                <a:lnTo>
                  <a:pt x="2102" y="1178"/>
                </a:lnTo>
                <a:lnTo>
                  <a:pt x="2111" y="1177"/>
                </a:lnTo>
                <a:lnTo>
                  <a:pt x="2119" y="1176"/>
                </a:lnTo>
                <a:lnTo>
                  <a:pt x="2129" y="1175"/>
                </a:lnTo>
                <a:lnTo>
                  <a:pt x="2137" y="1173"/>
                </a:lnTo>
                <a:lnTo>
                  <a:pt x="2152" y="1167"/>
                </a:lnTo>
                <a:lnTo>
                  <a:pt x="2166" y="1158"/>
                </a:lnTo>
                <a:lnTo>
                  <a:pt x="2178" y="1150"/>
                </a:lnTo>
                <a:lnTo>
                  <a:pt x="2189" y="1140"/>
                </a:lnTo>
                <a:lnTo>
                  <a:pt x="2198" y="1128"/>
                </a:lnTo>
                <a:lnTo>
                  <a:pt x="2207" y="1117"/>
                </a:lnTo>
                <a:lnTo>
                  <a:pt x="2214" y="1105"/>
                </a:lnTo>
                <a:lnTo>
                  <a:pt x="2219" y="1094"/>
                </a:lnTo>
                <a:lnTo>
                  <a:pt x="2228" y="1075"/>
                </a:lnTo>
                <a:lnTo>
                  <a:pt x="2232" y="1061"/>
                </a:lnTo>
                <a:lnTo>
                  <a:pt x="2235" y="1056"/>
                </a:lnTo>
                <a:lnTo>
                  <a:pt x="2236" y="1049"/>
                </a:lnTo>
                <a:lnTo>
                  <a:pt x="2239" y="1043"/>
                </a:lnTo>
                <a:lnTo>
                  <a:pt x="2245" y="1031"/>
                </a:lnTo>
                <a:lnTo>
                  <a:pt x="2250" y="1021"/>
                </a:lnTo>
                <a:lnTo>
                  <a:pt x="2253" y="1018"/>
                </a:lnTo>
                <a:lnTo>
                  <a:pt x="2261" y="1008"/>
                </a:lnTo>
                <a:lnTo>
                  <a:pt x="2267" y="996"/>
                </a:lnTo>
                <a:lnTo>
                  <a:pt x="2273" y="984"/>
                </a:lnTo>
                <a:lnTo>
                  <a:pt x="2279" y="971"/>
                </a:lnTo>
                <a:lnTo>
                  <a:pt x="2291" y="943"/>
                </a:lnTo>
                <a:lnTo>
                  <a:pt x="2300" y="915"/>
                </a:lnTo>
                <a:lnTo>
                  <a:pt x="2307" y="889"/>
                </a:lnTo>
                <a:lnTo>
                  <a:pt x="2313" y="868"/>
                </a:lnTo>
                <a:lnTo>
                  <a:pt x="2319" y="848"/>
                </a:lnTo>
                <a:lnTo>
                  <a:pt x="2346" y="840"/>
                </a:lnTo>
                <a:lnTo>
                  <a:pt x="2349" y="837"/>
                </a:lnTo>
                <a:lnTo>
                  <a:pt x="2352" y="834"/>
                </a:lnTo>
                <a:lnTo>
                  <a:pt x="2355" y="830"/>
                </a:lnTo>
                <a:lnTo>
                  <a:pt x="2357" y="825"/>
                </a:lnTo>
                <a:lnTo>
                  <a:pt x="2361" y="815"/>
                </a:lnTo>
                <a:lnTo>
                  <a:pt x="2362" y="802"/>
                </a:lnTo>
                <a:lnTo>
                  <a:pt x="2363" y="789"/>
                </a:lnTo>
                <a:lnTo>
                  <a:pt x="2362" y="773"/>
                </a:lnTo>
                <a:lnTo>
                  <a:pt x="2361" y="758"/>
                </a:lnTo>
                <a:lnTo>
                  <a:pt x="2359" y="742"/>
                </a:lnTo>
                <a:lnTo>
                  <a:pt x="2353" y="712"/>
                </a:lnTo>
                <a:lnTo>
                  <a:pt x="2347" y="686"/>
                </a:lnTo>
                <a:lnTo>
                  <a:pt x="2339" y="661"/>
                </a:lnTo>
                <a:lnTo>
                  <a:pt x="2338" y="653"/>
                </a:lnTo>
                <a:lnTo>
                  <a:pt x="2338" y="645"/>
                </a:lnTo>
                <a:lnTo>
                  <a:pt x="2339" y="638"/>
                </a:lnTo>
                <a:lnTo>
                  <a:pt x="2340" y="629"/>
                </a:lnTo>
                <a:lnTo>
                  <a:pt x="2343" y="616"/>
                </a:lnTo>
                <a:lnTo>
                  <a:pt x="2349" y="602"/>
                </a:lnTo>
                <a:lnTo>
                  <a:pt x="2354" y="592"/>
                </a:lnTo>
                <a:lnTo>
                  <a:pt x="2359" y="584"/>
                </a:lnTo>
                <a:lnTo>
                  <a:pt x="2364" y="577"/>
                </a:lnTo>
                <a:lnTo>
                  <a:pt x="2367" y="569"/>
                </a:lnTo>
                <a:lnTo>
                  <a:pt x="2370" y="561"/>
                </a:lnTo>
                <a:lnTo>
                  <a:pt x="2373" y="552"/>
                </a:lnTo>
                <a:lnTo>
                  <a:pt x="2374" y="546"/>
                </a:lnTo>
                <a:lnTo>
                  <a:pt x="2374" y="533"/>
                </a:lnTo>
                <a:lnTo>
                  <a:pt x="2373" y="522"/>
                </a:lnTo>
                <a:lnTo>
                  <a:pt x="2369" y="513"/>
                </a:lnTo>
                <a:lnTo>
                  <a:pt x="2367" y="507"/>
                </a:lnTo>
                <a:lnTo>
                  <a:pt x="2364" y="502"/>
                </a:lnTo>
                <a:lnTo>
                  <a:pt x="2353" y="431"/>
                </a:lnTo>
                <a:lnTo>
                  <a:pt x="2352" y="417"/>
                </a:lnTo>
                <a:lnTo>
                  <a:pt x="2350" y="401"/>
                </a:lnTo>
                <a:lnTo>
                  <a:pt x="2347" y="385"/>
                </a:lnTo>
                <a:lnTo>
                  <a:pt x="2342" y="370"/>
                </a:lnTo>
                <a:lnTo>
                  <a:pt x="2332" y="340"/>
                </a:lnTo>
                <a:lnTo>
                  <a:pt x="2321" y="312"/>
                </a:lnTo>
                <a:lnTo>
                  <a:pt x="2321" y="308"/>
                </a:lnTo>
                <a:lnTo>
                  <a:pt x="2322" y="303"/>
                </a:lnTo>
                <a:lnTo>
                  <a:pt x="2326" y="294"/>
                </a:lnTo>
                <a:lnTo>
                  <a:pt x="2335" y="277"/>
                </a:lnTo>
                <a:lnTo>
                  <a:pt x="2337" y="271"/>
                </a:lnTo>
                <a:lnTo>
                  <a:pt x="2345" y="259"/>
                </a:lnTo>
                <a:lnTo>
                  <a:pt x="2353" y="239"/>
                </a:lnTo>
                <a:lnTo>
                  <a:pt x="2357" y="228"/>
                </a:lnTo>
                <a:lnTo>
                  <a:pt x="2360" y="215"/>
                </a:lnTo>
                <a:lnTo>
                  <a:pt x="2363" y="202"/>
                </a:lnTo>
                <a:lnTo>
                  <a:pt x="2364" y="188"/>
                </a:lnTo>
                <a:lnTo>
                  <a:pt x="2364" y="174"/>
                </a:lnTo>
                <a:lnTo>
                  <a:pt x="2363" y="159"/>
                </a:lnTo>
                <a:lnTo>
                  <a:pt x="2359" y="146"/>
                </a:lnTo>
                <a:lnTo>
                  <a:pt x="2356" y="139"/>
                </a:lnTo>
                <a:lnTo>
                  <a:pt x="2353" y="131"/>
                </a:lnTo>
                <a:lnTo>
                  <a:pt x="2349" y="125"/>
                </a:lnTo>
                <a:lnTo>
                  <a:pt x="2343" y="118"/>
                </a:lnTo>
                <a:lnTo>
                  <a:pt x="2338" y="112"/>
                </a:lnTo>
                <a:lnTo>
                  <a:pt x="2331" y="105"/>
                </a:lnTo>
                <a:lnTo>
                  <a:pt x="2329" y="104"/>
                </a:lnTo>
                <a:lnTo>
                  <a:pt x="2323" y="100"/>
                </a:lnTo>
                <a:lnTo>
                  <a:pt x="2320" y="97"/>
                </a:lnTo>
                <a:lnTo>
                  <a:pt x="2317" y="94"/>
                </a:lnTo>
                <a:lnTo>
                  <a:pt x="2313" y="89"/>
                </a:lnTo>
                <a:lnTo>
                  <a:pt x="2310" y="84"/>
                </a:lnTo>
                <a:lnTo>
                  <a:pt x="2309" y="78"/>
                </a:lnTo>
                <a:lnTo>
                  <a:pt x="2307" y="72"/>
                </a:lnTo>
                <a:lnTo>
                  <a:pt x="2304" y="65"/>
                </a:lnTo>
                <a:lnTo>
                  <a:pt x="2299" y="56"/>
                </a:lnTo>
                <a:lnTo>
                  <a:pt x="2293" y="47"/>
                </a:lnTo>
                <a:lnTo>
                  <a:pt x="2283" y="37"/>
                </a:lnTo>
                <a:lnTo>
                  <a:pt x="2272" y="29"/>
                </a:lnTo>
                <a:lnTo>
                  <a:pt x="2257" y="19"/>
                </a:lnTo>
                <a:lnTo>
                  <a:pt x="2249" y="16"/>
                </a:lnTo>
                <a:lnTo>
                  <a:pt x="2241" y="13"/>
                </a:lnTo>
                <a:lnTo>
                  <a:pt x="2230" y="10"/>
                </a:lnTo>
                <a:lnTo>
                  <a:pt x="2219" y="7"/>
                </a:lnTo>
                <a:lnTo>
                  <a:pt x="2208" y="5"/>
                </a:lnTo>
                <a:lnTo>
                  <a:pt x="2194" y="4"/>
                </a:lnTo>
                <a:lnTo>
                  <a:pt x="2181" y="3"/>
                </a:lnTo>
                <a:lnTo>
                  <a:pt x="2165" y="3"/>
                </a:lnTo>
                <a:lnTo>
                  <a:pt x="2150" y="4"/>
                </a:lnTo>
                <a:lnTo>
                  <a:pt x="2132" y="5"/>
                </a:lnTo>
                <a:lnTo>
                  <a:pt x="2114" y="7"/>
                </a:lnTo>
                <a:lnTo>
                  <a:pt x="2095" y="10"/>
                </a:lnTo>
                <a:lnTo>
                  <a:pt x="2074" y="14"/>
                </a:lnTo>
                <a:lnTo>
                  <a:pt x="2051" y="20"/>
                </a:lnTo>
                <a:lnTo>
                  <a:pt x="2043" y="20"/>
                </a:lnTo>
                <a:lnTo>
                  <a:pt x="2021" y="22"/>
                </a:lnTo>
                <a:lnTo>
                  <a:pt x="1993" y="22"/>
                </a:lnTo>
                <a:lnTo>
                  <a:pt x="1978" y="21"/>
                </a:lnTo>
                <a:lnTo>
                  <a:pt x="1965" y="20"/>
                </a:lnTo>
                <a:lnTo>
                  <a:pt x="1952" y="17"/>
                </a:lnTo>
                <a:lnTo>
                  <a:pt x="1917" y="11"/>
                </a:lnTo>
                <a:lnTo>
                  <a:pt x="1893" y="7"/>
                </a:lnTo>
                <a:lnTo>
                  <a:pt x="1865" y="4"/>
                </a:lnTo>
                <a:lnTo>
                  <a:pt x="1836" y="2"/>
                </a:lnTo>
                <a:lnTo>
                  <a:pt x="1805" y="0"/>
                </a:lnTo>
                <a:lnTo>
                  <a:pt x="1773" y="1"/>
                </a:lnTo>
                <a:lnTo>
                  <a:pt x="1741" y="3"/>
                </a:lnTo>
                <a:lnTo>
                  <a:pt x="1725" y="4"/>
                </a:lnTo>
                <a:lnTo>
                  <a:pt x="1710" y="7"/>
                </a:lnTo>
                <a:lnTo>
                  <a:pt x="1694" y="10"/>
                </a:lnTo>
                <a:lnTo>
                  <a:pt x="1680" y="14"/>
                </a:lnTo>
                <a:lnTo>
                  <a:pt x="1665" y="19"/>
                </a:lnTo>
                <a:lnTo>
                  <a:pt x="1653" y="24"/>
                </a:lnTo>
                <a:lnTo>
                  <a:pt x="1639" y="32"/>
                </a:lnTo>
                <a:lnTo>
                  <a:pt x="1628" y="39"/>
                </a:lnTo>
                <a:lnTo>
                  <a:pt x="1616" y="47"/>
                </a:lnTo>
                <a:lnTo>
                  <a:pt x="1607" y="57"/>
                </a:lnTo>
                <a:lnTo>
                  <a:pt x="1599" y="68"/>
                </a:lnTo>
                <a:lnTo>
                  <a:pt x="1590" y="79"/>
                </a:lnTo>
                <a:lnTo>
                  <a:pt x="1545" y="148"/>
                </a:lnTo>
                <a:lnTo>
                  <a:pt x="1509" y="198"/>
                </a:lnTo>
                <a:lnTo>
                  <a:pt x="1495" y="216"/>
                </a:lnTo>
                <a:lnTo>
                  <a:pt x="1487" y="226"/>
                </a:lnTo>
                <a:lnTo>
                  <a:pt x="1481" y="234"/>
                </a:lnTo>
                <a:lnTo>
                  <a:pt x="1471" y="259"/>
                </a:lnTo>
                <a:lnTo>
                  <a:pt x="1465" y="275"/>
                </a:lnTo>
                <a:lnTo>
                  <a:pt x="1458" y="296"/>
                </a:lnTo>
                <a:lnTo>
                  <a:pt x="1451" y="320"/>
                </a:lnTo>
                <a:lnTo>
                  <a:pt x="1444" y="347"/>
                </a:lnTo>
                <a:lnTo>
                  <a:pt x="1439" y="376"/>
                </a:lnTo>
                <a:lnTo>
                  <a:pt x="1435" y="408"/>
                </a:lnTo>
                <a:lnTo>
                  <a:pt x="1433" y="443"/>
                </a:lnTo>
                <a:lnTo>
                  <a:pt x="1433" y="479"/>
                </a:lnTo>
                <a:lnTo>
                  <a:pt x="1434" y="497"/>
                </a:lnTo>
                <a:lnTo>
                  <a:pt x="1436" y="517"/>
                </a:lnTo>
                <a:lnTo>
                  <a:pt x="1438" y="537"/>
                </a:lnTo>
                <a:lnTo>
                  <a:pt x="1441" y="558"/>
                </a:lnTo>
                <a:lnTo>
                  <a:pt x="1445" y="578"/>
                </a:lnTo>
                <a:lnTo>
                  <a:pt x="1450" y="599"/>
                </a:lnTo>
                <a:lnTo>
                  <a:pt x="1457" y="621"/>
                </a:lnTo>
                <a:lnTo>
                  <a:pt x="1464" y="643"/>
                </a:lnTo>
                <a:lnTo>
                  <a:pt x="1468" y="661"/>
                </a:lnTo>
                <a:lnTo>
                  <a:pt x="1478" y="707"/>
                </a:lnTo>
                <a:lnTo>
                  <a:pt x="1483" y="735"/>
                </a:lnTo>
                <a:lnTo>
                  <a:pt x="1488" y="763"/>
                </a:lnTo>
                <a:lnTo>
                  <a:pt x="1491" y="790"/>
                </a:lnTo>
                <a:lnTo>
                  <a:pt x="1492" y="801"/>
                </a:lnTo>
                <a:lnTo>
                  <a:pt x="1491" y="813"/>
                </a:lnTo>
                <a:lnTo>
                  <a:pt x="1489" y="827"/>
                </a:lnTo>
                <a:lnTo>
                  <a:pt x="1487" y="842"/>
                </a:lnTo>
                <a:lnTo>
                  <a:pt x="1485" y="860"/>
                </a:lnTo>
                <a:lnTo>
                  <a:pt x="1485" y="878"/>
                </a:lnTo>
                <a:lnTo>
                  <a:pt x="1486" y="888"/>
                </a:lnTo>
                <a:lnTo>
                  <a:pt x="1488" y="896"/>
                </a:lnTo>
                <a:lnTo>
                  <a:pt x="1490" y="904"/>
                </a:lnTo>
                <a:lnTo>
                  <a:pt x="1493" y="910"/>
                </a:lnTo>
                <a:lnTo>
                  <a:pt x="1498" y="917"/>
                </a:lnTo>
                <a:lnTo>
                  <a:pt x="1503" y="921"/>
                </a:lnTo>
                <a:lnTo>
                  <a:pt x="1493" y="935"/>
                </a:lnTo>
                <a:lnTo>
                  <a:pt x="1478" y="954"/>
                </a:lnTo>
                <a:lnTo>
                  <a:pt x="1460" y="974"/>
                </a:lnTo>
                <a:lnTo>
                  <a:pt x="1436" y="995"/>
                </a:lnTo>
                <a:lnTo>
                  <a:pt x="1435" y="995"/>
                </a:lnTo>
                <a:lnTo>
                  <a:pt x="1433" y="999"/>
                </a:lnTo>
                <a:lnTo>
                  <a:pt x="1410" y="1018"/>
                </a:lnTo>
                <a:lnTo>
                  <a:pt x="1382" y="1037"/>
                </a:lnTo>
                <a:lnTo>
                  <a:pt x="1352" y="1057"/>
                </a:lnTo>
                <a:lnTo>
                  <a:pt x="1334" y="1066"/>
                </a:lnTo>
                <a:lnTo>
                  <a:pt x="1316" y="1075"/>
                </a:lnTo>
                <a:lnTo>
                  <a:pt x="1296" y="1085"/>
                </a:lnTo>
                <a:lnTo>
                  <a:pt x="1241" y="1112"/>
                </a:lnTo>
                <a:lnTo>
                  <a:pt x="1203" y="1130"/>
                </a:lnTo>
                <a:lnTo>
                  <a:pt x="1162" y="1153"/>
                </a:lnTo>
                <a:lnTo>
                  <a:pt x="1117" y="1179"/>
                </a:lnTo>
                <a:lnTo>
                  <a:pt x="1071" y="1208"/>
                </a:lnTo>
                <a:lnTo>
                  <a:pt x="1024" y="1239"/>
                </a:lnTo>
                <a:lnTo>
                  <a:pt x="1001" y="1256"/>
                </a:lnTo>
                <a:lnTo>
                  <a:pt x="978" y="1273"/>
                </a:lnTo>
                <a:lnTo>
                  <a:pt x="957" y="1291"/>
                </a:lnTo>
                <a:lnTo>
                  <a:pt x="935" y="1309"/>
                </a:lnTo>
                <a:lnTo>
                  <a:pt x="915" y="1327"/>
                </a:lnTo>
                <a:lnTo>
                  <a:pt x="895" y="1347"/>
                </a:lnTo>
                <a:lnTo>
                  <a:pt x="878" y="1366"/>
                </a:lnTo>
                <a:lnTo>
                  <a:pt x="861" y="1385"/>
                </a:lnTo>
                <a:lnTo>
                  <a:pt x="847" y="1405"/>
                </a:lnTo>
                <a:lnTo>
                  <a:pt x="833" y="1426"/>
                </a:lnTo>
                <a:lnTo>
                  <a:pt x="822" y="1446"/>
                </a:lnTo>
                <a:lnTo>
                  <a:pt x="813" y="1466"/>
                </a:lnTo>
                <a:lnTo>
                  <a:pt x="807" y="1487"/>
                </a:lnTo>
                <a:lnTo>
                  <a:pt x="804" y="1498"/>
                </a:lnTo>
                <a:lnTo>
                  <a:pt x="803" y="1508"/>
                </a:lnTo>
                <a:lnTo>
                  <a:pt x="789" y="1539"/>
                </a:lnTo>
                <a:lnTo>
                  <a:pt x="759" y="1610"/>
                </a:lnTo>
                <a:lnTo>
                  <a:pt x="742" y="1649"/>
                </a:lnTo>
                <a:lnTo>
                  <a:pt x="724" y="1685"/>
                </a:lnTo>
                <a:lnTo>
                  <a:pt x="716" y="1700"/>
                </a:lnTo>
                <a:lnTo>
                  <a:pt x="708" y="1713"/>
                </a:lnTo>
                <a:lnTo>
                  <a:pt x="700" y="1724"/>
                </a:lnTo>
                <a:lnTo>
                  <a:pt x="694" y="1730"/>
                </a:lnTo>
                <a:lnTo>
                  <a:pt x="683" y="1753"/>
                </a:lnTo>
                <a:lnTo>
                  <a:pt x="671" y="1778"/>
                </a:lnTo>
                <a:lnTo>
                  <a:pt x="658" y="1808"/>
                </a:lnTo>
                <a:lnTo>
                  <a:pt x="644" y="1840"/>
                </a:lnTo>
                <a:lnTo>
                  <a:pt x="633" y="1871"/>
                </a:lnTo>
                <a:lnTo>
                  <a:pt x="628" y="1887"/>
                </a:lnTo>
                <a:lnTo>
                  <a:pt x="625" y="1900"/>
                </a:lnTo>
                <a:lnTo>
                  <a:pt x="622" y="1911"/>
                </a:lnTo>
                <a:lnTo>
                  <a:pt x="621" y="1922"/>
                </a:lnTo>
                <a:lnTo>
                  <a:pt x="602" y="1975"/>
                </a:lnTo>
                <a:lnTo>
                  <a:pt x="554" y="2096"/>
                </a:lnTo>
                <a:lnTo>
                  <a:pt x="526" y="2164"/>
                </a:lnTo>
                <a:lnTo>
                  <a:pt x="499" y="2228"/>
                </a:lnTo>
                <a:lnTo>
                  <a:pt x="487" y="2256"/>
                </a:lnTo>
                <a:lnTo>
                  <a:pt x="475" y="2281"/>
                </a:lnTo>
                <a:lnTo>
                  <a:pt x="465" y="2300"/>
                </a:lnTo>
                <a:lnTo>
                  <a:pt x="456" y="2314"/>
                </a:lnTo>
                <a:lnTo>
                  <a:pt x="450" y="2331"/>
                </a:lnTo>
                <a:lnTo>
                  <a:pt x="434" y="2375"/>
                </a:lnTo>
                <a:lnTo>
                  <a:pt x="423" y="2406"/>
                </a:lnTo>
                <a:lnTo>
                  <a:pt x="413" y="2440"/>
                </a:lnTo>
                <a:lnTo>
                  <a:pt x="403" y="2479"/>
                </a:lnTo>
                <a:lnTo>
                  <a:pt x="392" y="2518"/>
                </a:lnTo>
                <a:lnTo>
                  <a:pt x="383" y="2560"/>
                </a:lnTo>
                <a:lnTo>
                  <a:pt x="376" y="2602"/>
                </a:lnTo>
                <a:lnTo>
                  <a:pt x="373" y="2623"/>
                </a:lnTo>
                <a:lnTo>
                  <a:pt x="371" y="2644"/>
                </a:lnTo>
                <a:lnTo>
                  <a:pt x="370" y="2665"/>
                </a:lnTo>
                <a:lnTo>
                  <a:pt x="369" y="2684"/>
                </a:lnTo>
                <a:lnTo>
                  <a:pt x="370" y="2704"/>
                </a:lnTo>
                <a:lnTo>
                  <a:pt x="371" y="2722"/>
                </a:lnTo>
                <a:lnTo>
                  <a:pt x="373" y="2740"/>
                </a:lnTo>
                <a:lnTo>
                  <a:pt x="378" y="2757"/>
                </a:lnTo>
                <a:lnTo>
                  <a:pt x="383" y="2772"/>
                </a:lnTo>
                <a:lnTo>
                  <a:pt x="388" y="2787"/>
                </a:lnTo>
                <a:lnTo>
                  <a:pt x="396" y="2800"/>
                </a:lnTo>
                <a:lnTo>
                  <a:pt x="405" y="2812"/>
                </a:lnTo>
                <a:lnTo>
                  <a:pt x="434" y="2838"/>
                </a:lnTo>
                <a:lnTo>
                  <a:pt x="499" y="2896"/>
                </a:lnTo>
                <a:lnTo>
                  <a:pt x="535" y="2927"/>
                </a:lnTo>
                <a:lnTo>
                  <a:pt x="570" y="2956"/>
                </a:lnTo>
                <a:lnTo>
                  <a:pt x="598" y="2977"/>
                </a:lnTo>
                <a:lnTo>
                  <a:pt x="607" y="2984"/>
                </a:lnTo>
                <a:lnTo>
                  <a:pt x="614" y="2987"/>
                </a:lnTo>
                <a:lnTo>
                  <a:pt x="614" y="2999"/>
                </a:lnTo>
                <a:lnTo>
                  <a:pt x="615" y="2999"/>
                </a:lnTo>
                <a:lnTo>
                  <a:pt x="615" y="3019"/>
                </a:lnTo>
                <a:lnTo>
                  <a:pt x="616" y="3049"/>
                </a:lnTo>
                <a:lnTo>
                  <a:pt x="618" y="3086"/>
                </a:lnTo>
                <a:lnTo>
                  <a:pt x="621" y="3104"/>
                </a:lnTo>
                <a:lnTo>
                  <a:pt x="625" y="3124"/>
                </a:lnTo>
                <a:lnTo>
                  <a:pt x="629" y="3143"/>
                </a:lnTo>
                <a:lnTo>
                  <a:pt x="634" y="3161"/>
                </a:lnTo>
                <a:lnTo>
                  <a:pt x="640" y="3179"/>
                </a:lnTo>
                <a:lnTo>
                  <a:pt x="648" y="3196"/>
                </a:lnTo>
                <a:lnTo>
                  <a:pt x="657" y="3210"/>
                </a:lnTo>
                <a:lnTo>
                  <a:pt x="662" y="3216"/>
                </a:lnTo>
                <a:lnTo>
                  <a:pt x="668" y="3223"/>
                </a:lnTo>
                <a:lnTo>
                  <a:pt x="674" y="3228"/>
                </a:lnTo>
                <a:lnTo>
                  <a:pt x="681" y="3233"/>
                </a:lnTo>
                <a:lnTo>
                  <a:pt x="687" y="3236"/>
                </a:lnTo>
                <a:lnTo>
                  <a:pt x="694" y="3240"/>
                </a:lnTo>
                <a:lnTo>
                  <a:pt x="709" y="3244"/>
                </a:lnTo>
                <a:lnTo>
                  <a:pt x="725" y="3251"/>
                </a:lnTo>
                <a:lnTo>
                  <a:pt x="747" y="3257"/>
                </a:lnTo>
                <a:lnTo>
                  <a:pt x="775" y="3264"/>
                </a:lnTo>
                <a:lnTo>
                  <a:pt x="806" y="3271"/>
                </a:lnTo>
                <a:lnTo>
                  <a:pt x="841" y="3278"/>
                </a:lnTo>
                <a:lnTo>
                  <a:pt x="880" y="3282"/>
                </a:lnTo>
                <a:lnTo>
                  <a:pt x="874" y="3313"/>
                </a:lnTo>
                <a:lnTo>
                  <a:pt x="864" y="3357"/>
                </a:lnTo>
                <a:lnTo>
                  <a:pt x="859" y="3378"/>
                </a:lnTo>
                <a:lnTo>
                  <a:pt x="853" y="3399"/>
                </a:lnTo>
                <a:lnTo>
                  <a:pt x="847" y="3417"/>
                </a:lnTo>
                <a:lnTo>
                  <a:pt x="843" y="3424"/>
                </a:lnTo>
                <a:lnTo>
                  <a:pt x="840" y="3429"/>
                </a:lnTo>
                <a:lnTo>
                  <a:pt x="836" y="3450"/>
                </a:lnTo>
                <a:lnTo>
                  <a:pt x="831" y="3475"/>
                </a:lnTo>
                <a:lnTo>
                  <a:pt x="826" y="3508"/>
                </a:lnTo>
                <a:lnTo>
                  <a:pt x="820" y="3549"/>
                </a:lnTo>
                <a:lnTo>
                  <a:pt x="814" y="3599"/>
                </a:lnTo>
                <a:lnTo>
                  <a:pt x="809" y="3654"/>
                </a:lnTo>
                <a:lnTo>
                  <a:pt x="806" y="3715"/>
                </a:lnTo>
                <a:lnTo>
                  <a:pt x="804" y="3782"/>
                </a:lnTo>
                <a:lnTo>
                  <a:pt x="804" y="3817"/>
                </a:lnTo>
                <a:lnTo>
                  <a:pt x="805" y="3852"/>
                </a:lnTo>
                <a:lnTo>
                  <a:pt x="806" y="3890"/>
                </a:lnTo>
                <a:lnTo>
                  <a:pt x="809" y="3927"/>
                </a:lnTo>
                <a:lnTo>
                  <a:pt x="812" y="3965"/>
                </a:lnTo>
                <a:lnTo>
                  <a:pt x="816" y="4005"/>
                </a:lnTo>
                <a:lnTo>
                  <a:pt x="822" y="4044"/>
                </a:lnTo>
                <a:lnTo>
                  <a:pt x="828" y="4085"/>
                </a:lnTo>
                <a:lnTo>
                  <a:pt x="836" y="4125"/>
                </a:lnTo>
                <a:lnTo>
                  <a:pt x="844" y="4166"/>
                </a:lnTo>
                <a:lnTo>
                  <a:pt x="855" y="4207"/>
                </a:lnTo>
                <a:lnTo>
                  <a:pt x="867" y="4248"/>
                </a:lnTo>
                <a:lnTo>
                  <a:pt x="880" y="4289"/>
                </a:lnTo>
                <a:lnTo>
                  <a:pt x="894" y="4331"/>
                </a:lnTo>
                <a:lnTo>
                  <a:pt x="916" y="4384"/>
                </a:lnTo>
                <a:lnTo>
                  <a:pt x="965" y="4505"/>
                </a:lnTo>
                <a:lnTo>
                  <a:pt x="992" y="4573"/>
                </a:lnTo>
                <a:lnTo>
                  <a:pt x="1017" y="4638"/>
                </a:lnTo>
                <a:lnTo>
                  <a:pt x="1035" y="4690"/>
                </a:lnTo>
                <a:lnTo>
                  <a:pt x="1043" y="4709"/>
                </a:lnTo>
                <a:lnTo>
                  <a:pt x="1046" y="4723"/>
                </a:lnTo>
                <a:lnTo>
                  <a:pt x="1068" y="4781"/>
                </a:lnTo>
                <a:lnTo>
                  <a:pt x="1091" y="4842"/>
                </a:lnTo>
                <a:lnTo>
                  <a:pt x="1119" y="4915"/>
                </a:lnTo>
                <a:lnTo>
                  <a:pt x="1150" y="4989"/>
                </a:lnTo>
                <a:lnTo>
                  <a:pt x="1166" y="5026"/>
                </a:lnTo>
                <a:lnTo>
                  <a:pt x="1181" y="5059"/>
                </a:lnTo>
                <a:lnTo>
                  <a:pt x="1195" y="5089"/>
                </a:lnTo>
                <a:lnTo>
                  <a:pt x="1209" y="5116"/>
                </a:lnTo>
                <a:lnTo>
                  <a:pt x="1221" y="5137"/>
                </a:lnTo>
                <a:lnTo>
                  <a:pt x="1226" y="5145"/>
                </a:lnTo>
                <a:lnTo>
                  <a:pt x="1231" y="5151"/>
                </a:lnTo>
                <a:lnTo>
                  <a:pt x="1231" y="5152"/>
                </a:lnTo>
                <a:lnTo>
                  <a:pt x="1232" y="5153"/>
                </a:lnTo>
                <a:lnTo>
                  <a:pt x="1230" y="5158"/>
                </a:lnTo>
                <a:lnTo>
                  <a:pt x="1222" y="5173"/>
                </a:lnTo>
                <a:lnTo>
                  <a:pt x="1215" y="5182"/>
                </a:lnTo>
                <a:lnTo>
                  <a:pt x="1207" y="5194"/>
                </a:lnTo>
                <a:lnTo>
                  <a:pt x="1196" y="5207"/>
                </a:lnTo>
                <a:lnTo>
                  <a:pt x="1184" y="5221"/>
                </a:lnTo>
                <a:lnTo>
                  <a:pt x="1161" y="5266"/>
                </a:lnTo>
                <a:lnTo>
                  <a:pt x="1138" y="5315"/>
                </a:lnTo>
                <a:lnTo>
                  <a:pt x="1111" y="5372"/>
                </a:lnTo>
                <a:lnTo>
                  <a:pt x="1084" y="5433"/>
                </a:lnTo>
                <a:lnTo>
                  <a:pt x="1072" y="5463"/>
                </a:lnTo>
                <a:lnTo>
                  <a:pt x="1061" y="5491"/>
                </a:lnTo>
                <a:lnTo>
                  <a:pt x="1052" y="5517"/>
                </a:lnTo>
                <a:lnTo>
                  <a:pt x="1045" y="5540"/>
                </a:lnTo>
                <a:lnTo>
                  <a:pt x="1039" y="5560"/>
                </a:lnTo>
                <a:lnTo>
                  <a:pt x="1038" y="5568"/>
                </a:lnTo>
                <a:lnTo>
                  <a:pt x="1038" y="5575"/>
                </a:lnTo>
                <a:lnTo>
                  <a:pt x="1032" y="5596"/>
                </a:lnTo>
                <a:lnTo>
                  <a:pt x="1016" y="5646"/>
                </a:lnTo>
                <a:lnTo>
                  <a:pt x="1006" y="5674"/>
                </a:lnTo>
                <a:lnTo>
                  <a:pt x="996" y="5701"/>
                </a:lnTo>
                <a:lnTo>
                  <a:pt x="986" y="5724"/>
                </a:lnTo>
                <a:lnTo>
                  <a:pt x="980" y="5733"/>
                </a:lnTo>
                <a:lnTo>
                  <a:pt x="976" y="5740"/>
                </a:lnTo>
                <a:lnTo>
                  <a:pt x="950" y="5810"/>
                </a:lnTo>
                <a:lnTo>
                  <a:pt x="924" y="5884"/>
                </a:lnTo>
                <a:lnTo>
                  <a:pt x="894" y="5969"/>
                </a:lnTo>
                <a:lnTo>
                  <a:pt x="864" y="6058"/>
                </a:lnTo>
                <a:lnTo>
                  <a:pt x="837" y="6140"/>
                </a:lnTo>
                <a:lnTo>
                  <a:pt x="827" y="6175"/>
                </a:lnTo>
                <a:lnTo>
                  <a:pt x="819" y="6206"/>
                </a:lnTo>
                <a:lnTo>
                  <a:pt x="813" y="6230"/>
                </a:lnTo>
                <a:lnTo>
                  <a:pt x="811" y="6247"/>
                </a:lnTo>
                <a:lnTo>
                  <a:pt x="765" y="6347"/>
                </a:lnTo>
                <a:lnTo>
                  <a:pt x="717" y="6452"/>
                </a:lnTo>
                <a:lnTo>
                  <a:pt x="660" y="6575"/>
                </a:lnTo>
                <a:lnTo>
                  <a:pt x="600" y="6703"/>
                </a:lnTo>
                <a:lnTo>
                  <a:pt x="543" y="6820"/>
                </a:lnTo>
                <a:lnTo>
                  <a:pt x="517" y="6871"/>
                </a:lnTo>
                <a:lnTo>
                  <a:pt x="495" y="6915"/>
                </a:lnTo>
                <a:lnTo>
                  <a:pt x="476" y="6949"/>
                </a:lnTo>
                <a:lnTo>
                  <a:pt x="462" y="6972"/>
                </a:lnTo>
                <a:lnTo>
                  <a:pt x="443" y="7010"/>
                </a:lnTo>
                <a:lnTo>
                  <a:pt x="423" y="7051"/>
                </a:lnTo>
                <a:lnTo>
                  <a:pt x="400" y="7099"/>
                </a:lnTo>
                <a:lnTo>
                  <a:pt x="379" y="7149"/>
                </a:lnTo>
                <a:lnTo>
                  <a:pt x="359" y="7197"/>
                </a:lnTo>
                <a:lnTo>
                  <a:pt x="351" y="7218"/>
                </a:lnTo>
                <a:lnTo>
                  <a:pt x="345" y="7235"/>
                </a:lnTo>
                <a:lnTo>
                  <a:pt x="341" y="7250"/>
                </a:lnTo>
                <a:lnTo>
                  <a:pt x="340" y="7261"/>
                </a:lnTo>
                <a:lnTo>
                  <a:pt x="336" y="7274"/>
                </a:lnTo>
                <a:lnTo>
                  <a:pt x="332" y="7286"/>
                </a:lnTo>
                <a:lnTo>
                  <a:pt x="327" y="7302"/>
                </a:lnTo>
                <a:lnTo>
                  <a:pt x="320" y="7318"/>
                </a:lnTo>
                <a:lnTo>
                  <a:pt x="310" y="7334"/>
                </a:lnTo>
                <a:lnTo>
                  <a:pt x="305" y="7341"/>
                </a:lnTo>
                <a:lnTo>
                  <a:pt x="300" y="7348"/>
                </a:lnTo>
                <a:lnTo>
                  <a:pt x="295" y="7354"/>
                </a:lnTo>
                <a:lnTo>
                  <a:pt x="288" y="7359"/>
                </a:lnTo>
                <a:lnTo>
                  <a:pt x="278" y="7374"/>
                </a:lnTo>
                <a:lnTo>
                  <a:pt x="268" y="7391"/>
                </a:lnTo>
                <a:lnTo>
                  <a:pt x="256" y="7411"/>
                </a:lnTo>
                <a:lnTo>
                  <a:pt x="245" y="7433"/>
                </a:lnTo>
                <a:lnTo>
                  <a:pt x="240" y="7445"/>
                </a:lnTo>
                <a:lnTo>
                  <a:pt x="236" y="7455"/>
                </a:lnTo>
                <a:lnTo>
                  <a:pt x="232" y="7467"/>
                </a:lnTo>
                <a:lnTo>
                  <a:pt x="231" y="7476"/>
                </a:lnTo>
                <a:lnTo>
                  <a:pt x="230" y="7485"/>
                </a:lnTo>
                <a:lnTo>
                  <a:pt x="231" y="7494"/>
                </a:lnTo>
                <a:lnTo>
                  <a:pt x="236" y="7498"/>
                </a:lnTo>
                <a:lnTo>
                  <a:pt x="248" y="7506"/>
                </a:lnTo>
                <a:lnTo>
                  <a:pt x="240" y="7508"/>
                </a:lnTo>
                <a:lnTo>
                  <a:pt x="232" y="7511"/>
                </a:lnTo>
                <a:lnTo>
                  <a:pt x="226" y="7515"/>
                </a:lnTo>
                <a:lnTo>
                  <a:pt x="220" y="7521"/>
                </a:lnTo>
                <a:lnTo>
                  <a:pt x="215" y="7528"/>
                </a:lnTo>
                <a:lnTo>
                  <a:pt x="211" y="7536"/>
                </a:lnTo>
                <a:lnTo>
                  <a:pt x="209" y="7546"/>
                </a:lnTo>
                <a:lnTo>
                  <a:pt x="208" y="7559"/>
                </a:lnTo>
                <a:lnTo>
                  <a:pt x="206" y="7567"/>
                </a:lnTo>
                <a:lnTo>
                  <a:pt x="204" y="7587"/>
                </a:lnTo>
                <a:lnTo>
                  <a:pt x="202" y="7598"/>
                </a:lnTo>
                <a:lnTo>
                  <a:pt x="199" y="7611"/>
                </a:lnTo>
                <a:lnTo>
                  <a:pt x="195" y="7623"/>
                </a:lnTo>
                <a:lnTo>
                  <a:pt x="189" y="7635"/>
                </a:lnTo>
                <a:lnTo>
                  <a:pt x="176" y="7650"/>
                </a:lnTo>
                <a:lnTo>
                  <a:pt x="149" y="7688"/>
                </a:lnTo>
                <a:lnTo>
                  <a:pt x="135" y="7709"/>
                </a:lnTo>
                <a:lnTo>
                  <a:pt x="123" y="7730"/>
                </a:lnTo>
                <a:lnTo>
                  <a:pt x="118" y="7739"/>
                </a:lnTo>
                <a:lnTo>
                  <a:pt x="115" y="7749"/>
                </a:lnTo>
                <a:lnTo>
                  <a:pt x="113" y="7756"/>
                </a:lnTo>
                <a:lnTo>
                  <a:pt x="112" y="7761"/>
                </a:lnTo>
                <a:lnTo>
                  <a:pt x="105" y="7768"/>
                </a:lnTo>
                <a:lnTo>
                  <a:pt x="87" y="7784"/>
                </a:lnTo>
                <a:lnTo>
                  <a:pt x="77" y="7794"/>
                </a:lnTo>
                <a:lnTo>
                  <a:pt x="66" y="7805"/>
                </a:lnTo>
                <a:lnTo>
                  <a:pt x="58" y="7816"/>
                </a:lnTo>
                <a:lnTo>
                  <a:pt x="53" y="7827"/>
                </a:lnTo>
                <a:lnTo>
                  <a:pt x="42" y="7837"/>
                </a:lnTo>
                <a:lnTo>
                  <a:pt x="30" y="7849"/>
                </a:lnTo>
                <a:lnTo>
                  <a:pt x="19" y="7865"/>
                </a:lnTo>
                <a:lnTo>
                  <a:pt x="14" y="7873"/>
                </a:lnTo>
                <a:lnTo>
                  <a:pt x="8" y="7883"/>
                </a:lnTo>
                <a:lnTo>
                  <a:pt x="4" y="7892"/>
                </a:lnTo>
                <a:lnTo>
                  <a:pt x="2" y="7901"/>
                </a:lnTo>
                <a:lnTo>
                  <a:pt x="0" y="7911"/>
                </a:lnTo>
                <a:lnTo>
                  <a:pt x="0" y="7920"/>
                </a:lnTo>
                <a:lnTo>
                  <a:pt x="3" y="7928"/>
                </a:lnTo>
                <a:lnTo>
                  <a:pt x="7" y="7938"/>
                </a:lnTo>
                <a:lnTo>
                  <a:pt x="44" y="7956"/>
                </a:lnTo>
                <a:lnTo>
                  <a:pt x="83" y="7975"/>
                </a:lnTo>
                <a:lnTo>
                  <a:pt x="131" y="7997"/>
                </a:lnTo>
                <a:lnTo>
                  <a:pt x="184" y="8018"/>
                </a:lnTo>
                <a:lnTo>
                  <a:pt x="211" y="8029"/>
                </a:lnTo>
                <a:lnTo>
                  <a:pt x="237" y="8038"/>
                </a:lnTo>
                <a:lnTo>
                  <a:pt x="261" y="8045"/>
                </a:lnTo>
                <a:lnTo>
                  <a:pt x="285" y="8052"/>
                </a:lnTo>
                <a:lnTo>
                  <a:pt x="307" y="8056"/>
                </a:lnTo>
                <a:lnTo>
                  <a:pt x="326" y="8057"/>
                </a:lnTo>
                <a:lnTo>
                  <a:pt x="350" y="8060"/>
                </a:lnTo>
                <a:lnTo>
                  <a:pt x="404" y="8065"/>
                </a:lnTo>
                <a:lnTo>
                  <a:pt x="434" y="8068"/>
                </a:lnTo>
                <a:lnTo>
                  <a:pt x="461" y="8070"/>
                </a:lnTo>
                <a:lnTo>
                  <a:pt x="483" y="8071"/>
                </a:lnTo>
                <a:lnTo>
                  <a:pt x="492" y="8071"/>
                </a:lnTo>
                <a:lnTo>
                  <a:pt x="497" y="8070"/>
                </a:lnTo>
                <a:lnTo>
                  <a:pt x="501" y="8067"/>
                </a:lnTo>
                <a:lnTo>
                  <a:pt x="505" y="8064"/>
                </a:lnTo>
                <a:lnTo>
                  <a:pt x="511" y="8062"/>
                </a:lnTo>
                <a:lnTo>
                  <a:pt x="520" y="8060"/>
                </a:lnTo>
                <a:lnTo>
                  <a:pt x="530" y="8060"/>
                </a:lnTo>
                <a:lnTo>
                  <a:pt x="543" y="8062"/>
                </a:lnTo>
                <a:lnTo>
                  <a:pt x="549" y="8064"/>
                </a:lnTo>
                <a:lnTo>
                  <a:pt x="556" y="8067"/>
                </a:lnTo>
                <a:lnTo>
                  <a:pt x="583" y="8083"/>
                </a:lnTo>
                <a:lnTo>
                  <a:pt x="614" y="8098"/>
                </a:lnTo>
                <a:lnTo>
                  <a:pt x="655" y="8117"/>
                </a:lnTo>
                <a:lnTo>
                  <a:pt x="677" y="8126"/>
                </a:lnTo>
                <a:lnTo>
                  <a:pt x="701" y="8136"/>
                </a:lnTo>
                <a:lnTo>
                  <a:pt x="726" y="8145"/>
                </a:lnTo>
                <a:lnTo>
                  <a:pt x="753" y="8153"/>
                </a:lnTo>
                <a:lnTo>
                  <a:pt x="780" y="8161"/>
                </a:lnTo>
                <a:lnTo>
                  <a:pt x="807" y="8167"/>
                </a:lnTo>
                <a:lnTo>
                  <a:pt x="835" y="8172"/>
                </a:lnTo>
                <a:lnTo>
                  <a:pt x="862" y="8176"/>
                </a:lnTo>
                <a:lnTo>
                  <a:pt x="941" y="8177"/>
                </a:lnTo>
                <a:lnTo>
                  <a:pt x="1022" y="8178"/>
                </a:lnTo>
                <a:lnTo>
                  <a:pt x="1116" y="8178"/>
                </a:lnTo>
                <a:lnTo>
                  <a:pt x="1212" y="8177"/>
                </a:lnTo>
                <a:lnTo>
                  <a:pt x="1257" y="8175"/>
                </a:lnTo>
                <a:lnTo>
                  <a:pt x="1299" y="8173"/>
                </a:lnTo>
                <a:lnTo>
                  <a:pt x="1334" y="8171"/>
                </a:lnTo>
                <a:lnTo>
                  <a:pt x="1364" y="8167"/>
                </a:lnTo>
                <a:lnTo>
                  <a:pt x="1376" y="8165"/>
                </a:lnTo>
                <a:lnTo>
                  <a:pt x="1386" y="8163"/>
                </a:lnTo>
                <a:lnTo>
                  <a:pt x="1393" y="8160"/>
                </a:lnTo>
                <a:lnTo>
                  <a:pt x="1398" y="8156"/>
                </a:lnTo>
                <a:lnTo>
                  <a:pt x="1404" y="8149"/>
                </a:lnTo>
                <a:lnTo>
                  <a:pt x="1408" y="8141"/>
                </a:lnTo>
                <a:lnTo>
                  <a:pt x="1412" y="8131"/>
                </a:lnTo>
                <a:lnTo>
                  <a:pt x="1413" y="8124"/>
                </a:lnTo>
                <a:lnTo>
                  <a:pt x="1414" y="8118"/>
                </a:lnTo>
                <a:lnTo>
                  <a:pt x="1414" y="8111"/>
                </a:lnTo>
                <a:lnTo>
                  <a:pt x="1413" y="8105"/>
                </a:lnTo>
                <a:lnTo>
                  <a:pt x="1411" y="8097"/>
                </a:lnTo>
                <a:lnTo>
                  <a:pt x="1407" y="8090"/>
                </a:lnTo>
                <a:lnTo>
                  <a:pt x="1402" y="8083"/>
                </a:lnTo>
                <a:lnTo>
                  <a:pt x="1395" y="8076"/>
                </a:lnTo>
                <a:lnTo>
                  <a:pt x="1396" y="8071"/>
                </a:lnTo>
                <a:lnTo>
                  <a:pt x="1399" y="8059"/>
                </a:lnTo>
                <a:lnTo>
                  <a:pt x="1402" y="8041"/>
                </a:lnTo>
                <a:lnTo>
                  <a:pt x="1402" y="8030"/>
                </a:lnTo>
                <a:lnTo>
                  <a:pt x="1401" y="8018"/>
                </a:lnTo>
                <a:lnTo>
                  <a:pt x="1398" y="8007"/>
                </a:lnTo>
                <a:lnTo>
                  <a:pt x="1395" y="7994"/>
                </a:lnTo>
                <a:lnTo>
                  <a:pt x="1390" y="7981"/>
                </a:lnTo>
                <a:lnTo>
                  <a:pt x="1384" y="7969"/>
                </a:lnTo>
                <a:lnTo>
                  <a:pt x="1375" y="7956"/>
                </a:lnTo>
                <a:lnTo>
                  <a:pt x="1363" y="7944"/>
                </a:lnTo>
                <a:lnTo>
                  <a:pt x="1350" y="7932"/>
                </a:lnTo>
                <a:lnTo>
                  <a:pt x="1333" y="7921"/>
                </a:lnTo>
                <a:lnTo>
                  <a:pt x="1322" y="7918"/>
                </a:lnTo>
                <a:lnTo>
                  <a:pt x="1308" y="7915"/>
                </a:lnTo>
                <a:lnTo>
                  <a:pt x="1290" y="7912"/>
                </a:lnTo>
                <a:lnTo>
                  <a:pt x="1265" y="7909"/>
                </a:lnTo>
                <a:lnTo>
                  <a:pt x="1233" y="7907"/>
                </a:lnTo>
                <a:lnTo>
                  <a:pt x="1216" y="7909"/>
                </a:lnTo>
                <a:lnTo>
                  <a:pt x="1197" y="7909"/>
                </a:lnTo>
                <a:lnTo>
                  <a:pt x="1176" y="7911"/>
                </a:lnTo>
                <a:lnTo>
                  <a:pt x="1155" y="7914"/>
                </a:lnTo>
                <a:lnTo>
                  <a:pt x="1135" y="7907"/>
                </a:lnTo>
                <a:lnTo>
                  <a:pt x="1114" y="7900"/>
                </a:lnTo>
                <a:lnTo>
                  <a:pt x="1089" y="7889"/>
                </a:lnTo>
                <a:lnTo>
                  <a:pt x="1075" y="7883"/>
                </a:lnTo>
                <a:lnTo>
                  <a:pt x="1060" y="7875"/>
                </a:lnTo>
                <a:lnTo>
                  <a:pt x="1046" y="7867"/>
                </a:lnTo>
                <a:lnTo>
                  <a:pt x="1031" y="7858"/>
                </a:lnTo>
                <a:lnTo>
                  <a:pt x="1017" y="7847"/>
                </a:lnTo>
                <a:lnTo>
                  <a:pt x="1003" y="7836"/>
                </a:lnTo>
                <a:lnTo>
                  <a:pt x="991" y="7823"/>
                </a:lnTo>
                <a:lnTo>
                  <a:pt x="978" y="7810"/>
                </a:lnTo>
                <a:lnTo>
                  <a:pt x="942" y="7750"/>
                </a:lnTo>
                <a:lnTo>
                  <a:pt x="909" y="7697"/>
                </a:lnTo>
                <a:lnTo>
                  <a:pt x="892" y="7672"/>
                </a:lnTo>
                <a:lnTo>
                  <a:pt x="878" y="7651"/>
                </a:lnTo>
                <a:lnTo>
                  <a:pt x="886" y="7662"/>
                </a:lnTo>
                <a:lnTo>
                  <a:pt x="894" y="7675"/>
                </a:lnTo>
                <a:lnTo>
                  <a:pt x="903" y="7679"/>
                </a:lnTo>
                <a:lnTo>
                  <a:pt x="910" y="7683"/>
                </a:lnTo>
                <a:lnTo>
                  <a:pt x="919" y="7687"/>
                </a:lnTo>
                <a:lnTo>
                  <a:pt x="928" y="7689"/>
                </a:lnTo>
                <a:lnTo>
                  <a:pt x="932" y="7689"/>
                </a:lnTo>
                <a:lnTo>
                  <a:pt x="936" y="7688"/>
                </a:lnTo>
                <a:lnTo>
                  <a:pt x="939" y="7685"/>
                </a:lnTo>
                <a:lnTo>
                  <a:pt x="941" y="7682"/>
                </a:lnTo>
                <a:lnTo>
                  <a:pt x="943" y="7678"/>
                </a:lnTo>
                <a:lnTo>
                  <a:pt x="943" y="7672"/>
                </a:lnTo>
                <a:lnTo>
                  <a:pt x="945" y="7644"/>
                </a:lnTo>
                <a:lnTo>
                  <a:pt x="946" y="7614"/>
                </a:lnTo>
                <a:lnTo>
                  <a:pt x="949" y="7578"/>
                </a:lnTo>
                <a:lnTo>
                  <a:pt x="953" y="7540"/>
                </a:lnTo>
                <a:lnTo>
                  <a:pt x="960" y="7505"/>
                </a:lnTo>
                <a:lnTo>
                  <a:pt x="963" y="7488"/>
                </a:lnTo>
                <a:lnTo>
                  <a:pt x="967" y="7474"/>
                </a:lnTo>
                <a:lnTo>
                  <a:pt x="971" y="7462"/>
                </a:lnTo>
                <a:lnTo>
                  <a:pt x="976" y="7453"/>
                </a:lnTo>
                <a:lnTo>
                  <a:pt x="985" y="7444"/>
                </a:lnTo>
                <a:lnTo>
                  <a:pt x="994" y="7432"/>
                </a:lnTo>
                <a:lnTo>
                  <a:pt x="1004" y="7418"/>
                </a:lnTo>
                <a:lnTo>
                  <a:pt x="1014" y="7400"/>
                </a:lnTo>
                <a:lnTo>
                  <a:pt x="1019" y="7391"/>
                </a:lnTo>
                <a:lnTo>
                  <a:pt x="1023" y="7381"/>
                </a:lnTo>
                <a:lnTo>
                  <a:pt x="1026" y="7369"/>
                </a:lnTo>
                <a:lnTo>
                  <a:pt x="1028" y="7358"/>
                </a:lnTo>
                <a:lnTo>
                  <a:pt x="1030" y="7346"/>
                </a:lnTo>
                <a:lnTo>
                  <a:pt x="1030" y="7334"/>
                </a:lnTo>
                <a:lnTo>
                  <a:pt x="1038" y="7302"/>
                </a:lnTo>
                <a:lnTo>
                  <a:pt x="1048" y="7266"/>
                </a:lnTo>
                <a:lnTo>
                  <a:pt x="1060" y="7225"/>
                </a:lnTo>
                <a:lnTo>
                  <a:pt x="1075" y="7181"/>
                </a:lnTo>
                <a:lnTo>
                  <a:pt x="1083" y="7160"/>
                </a:lnTo>
                <a:lnTo>
                  <a:pt x="1091" y="7139"/>
                </a:lnTo>
                <a:lnTo>
                  <a:pt x="1101" y="7120"/>
                </a:lnTo>
                <a:lnTo>
                  <a:pt x="1110" y="7102"/>
                </a:lnTo>
                <a:lnTo>
                  <a:pt x="1120" y="7088"/>
                </a:lnTo>
                <a:lnTo>
                  <a:pt x="1130" y="7077"/>
                </a:lnTo>
                <a:lnTo>
                  <a:pt x="1161" y="7034"/>
                </a:lnTo>
                <a:lnTo>
                  <a:pt x="1193" y="6988"/>
                </a:lnTo>
                <a:lnTo>
                  <a:pt x="1230" y="6933"/>
                </a:lnTo>
                <a:lnTo>
                  <a:pt x="1270" y="6874"/>
                </a:lnTo>
                <a:lnTo>
                  <a:pt x="1306" y="6815"/>
                </a:lnTo>
                <a:lnTo>
                  <a:pt x="1322" y="6788"/>
                </a:lnTo>
                <a:lnTo>
                  <a:pt x="1335" y="6763"/>
                </a:lnTo>
                <a:lnTo>
                  <a:pt x="1347" y="6741"/>
                </a:lnTo>
                <a:lnTo>
                  <a:pt x="1355" y="6723"/>
                </a:lnTo>
                <a:lnTo>
                  <a:pt x="1392" y="6652"/>
                </a:lnTo>
                <a:lnTo>
                  <a:pt x="1433" y="6579"/>
                </a:lnTo>
                <a:lnTo>
                  <a:pt x="1479" y="6495"/>
                </a:lnTo>
                <a:lnTo>
                  <a:pt x="1529" y="6410"/>
                </a:lnTo>
                <a:lnTo>
                  <a:pt x="1553" y="6370"/>
                </a:lnTo>
                <a:lnTo>
                  <a:pt x="1575" y="6333"/>
                </a:lnTo>
                <a:lnTo>
                  <a:pt x="1596" y="6302"/>
                </a:lnTo>
                <a:lnTo>
                  <a:pt x="1613" y="6277"/>
                </a:lnTo>
                <a:lnTo>
                  <a:pt x="1628" y="6258"/>
                </a:lnTo>
                <a:lnTo>
                  <a:pt x="1634" y="6253"/>
                </a:lnTo>
                <a:lnTo>
                  <a:pt x="1639" y="6249"/>
                </a:lnTo>
                <a:lnTo>
                  <a:pt x="1652" y="6287"/>
                </a:lnTo>
                <a:lnTo>
                  <a:pt x="1687" y="6390"/>
                </a:lnTo>
                <a:lnTo>
                  <a:pt x="1739" y="6538"/>
                </a:lnTo>
                <a:lnTo>
                  <a:pt x="1770" y="6623"/>
                </a:lnTo>
                <a:lnTo>
                  <a:pt x="1803" y="6712"/>
                </a:lnTo>
                <a:lnTo>
                  <a:pt x="1838" y="6805"/>
                </a:lnTo>
                <a:lnTo>
                  <a:pt x="1874" y="6896"/>
                </a:lnTo>
                <a:lnTo>
                  <a:pt x="1910" y="6984"/>
                </a:lnTo>
                <a:lnTo>
                  <a:pt x="1946" y="7067"/>
                </a:lnTo>
                <a:lnTo>
                  <a:pt x="1964" y="7107"/>
                </a:lnTo>
                <a:lnTo>
                  <a:pt x="1981" y="7144"/>
                </a:lnTo>
                <a:lnTo>
                  <a:pt x="1998" y="7178"/>
                </a:lnTo>
                <a:lnTo>
                  <a:pt x="2015" y="7210"/>
                </a:lnTo>
                <a:lnTo>
                  <a:pt x="2030" y="7239"/>
                </a:lnTo>
                <a:lnTo>
                  <a:pt x="2046" y="7264"/>
                </a:lnTo>
                <a:lnTo>
                  <a:pt x="2060" y="7286"/>
                </a:lnTo>
                <a:lnTo>
                  <a:pt x="2075" y="7305"/>
                </a:lnTo>
                <a:lnTo>
                  <a:pt x="2081" y="7313"/>
                </a:lnTo>
                <a:lnTo>
                  <a:pt x="2087" y="7322"/>
                </a:lnTo>
                <a:lnTo>
                  <a:pt x="2095" y="7335"/>
                </a:lnTo>
                <a:lnTo>
                  <a:pt x="2102" y="7349"/>
                </a:lnTo>
                <a:lnTo>
                  <a:pt x="2109" y="7366"/>
                </a:lnTo>
                <a:lnTo>
                  <a:pt x="2111" y="7374"/>
                </a:lnTo>
                <a:lnTo>
                  <a:pt x="2113" y="7384"/>
                </a:lnTo>
                <a:lnTo>
                  <a:pt x="2114" y="7393"/>
                </a:lnTo>
                <a:lnTo>
                  <a:pt x="2115" y="7402"/>
                </a:lnTo>
                <a:lnTo>
                  <a:pt x="2124" y="7439"/>
                </a:lnTo>
                <a:lnTo>
                  <a:pt x="2134" y="7476"/>
                </a:lnTo>
                <a:lnTo>
                  <a:pt x="2147" y="7521"/>
                </a:lnTo>
                <a:lnTo>
                  <a:pt x="2155" y="7543"/>
                </a:lnTo>
                <a:lnTo>
                  <a:pt x="2162" y="7565"/>
                </a:lnTo>
                <a:lnTo>
                  <a:pt x="2170" y="7587"/>
                </a:lnTo>
                <a:lnTo>
                  <a:pt x="2180" y="7606"/>
                </a:lnTo>
                <a:lnTo>
                  <a:pt x="2188" y="7623"/>
                </a:lnTo>
                <a:lnTo>
                  <a:pt x="2197" y="7637"/>
                </a:lnTo>
                <a:lnTo>
                  <a:pt x="2201" y="7643"/>
                </a:lnTo>
                <a:lnTo>
                  <a:pt x="2207" y="7647"/>
                </a:lnTo>
                <a:lnTo>
                  <a:pt x="2211" y="7651"/>
                </a:lnTo>
                <a:lnTo>
                  <a:pt x="2215" y="7653"/>
                </a:lnTo>
                <a:lnTo>
                  <a:pt x="2244" y="7653"/>
                </a:lnTo>
                <a:lnTo>
                  <a:pt x="2226" y="7654"/>
                </a:lnTo>
                <a:lnTo>
                  <a:pt x="2215" y="7653"/>
                </a:lnTo>
                <a:lnTo>
                  <a:pt x="2216" y="7663"/>
                </a:lnTo>
                <a:lnTo>
                  <a:pt x="2217" y="7688"/>
                </a:lnTo>
                <a:lnTo>
                  <a:pt x="2216" y="7704"/>
                </a:lnTo>
                <a:lnTo>
                  <a:pt x="2215" y="7722"/>
                </a:lnTo>
                <a:lnTo>
                  <a:pt x="2213" y="7740"/>
                </a:lnTo>
                <a:lnTo>
                  <a:pt x="2210" y="7759"/>
                </a:lnTo>
                <a:lnTo>
                  <a:pt x="2208" y="7775"/>
                </a:lnTo>
                <a:lnTo>
                  <a:pt x="2204" y="7810"/>
                </a:lnTo>
                <a:lnTo>
                  <a:pt x="2202" y="7831"/>
                </a:lnTo>
                <a:lnTo>
                  <a:pt x="2201" y="7850"/>
                </a:lnTo>
                <a:lnTo>
                  <a:pt x="2202" y="7867"/>
                </a:lnTo>
                <a:lnTo>
                  <a:pt x="2203" y="7873"/>
                </a:lnTo>
                <a:lnTo>
                  <a:pt x="2204" y="7878"/>
                </a:lnTo>
                <a:lnTo>
                  <a:pt x="2198" y="7909"/>
                </a:lnTo>
                <a:lnTo>
                  <a:pt x="2194" y="7934"/>
                </a:lnTo>
                <a:lnTo>
                  <a:pt x="2191" y="7956"/>
                </a:lnTo>
                <a:lnTo>
                  <a:pt x="2189" y="7970"/>
                </a:lnTo>
                <a:lnTo>
                  <a:pt x="2186" y="7982"/>
                </a:lnTo>
                <a:lnTo>
                  <a:pt x="2185" y="7998"/>
                </a:lnTo>
                <a:lnTo>
                  <a:pt x="2184" y="8013"/>
                </a:lnTo>
                <a:lnTo>
                  <a:pt x="2184" y="8021"/>
                </a:lnTo>
                <a:lnTo>
                  <a:pt x="2185" y="8028"/>
                </a:lnTo>
                <a:lnTo>
                  <a:pt x="2187" y="8033"/>
                </a:lnTo>
                <a:lnTo>
                  <a:pt x="2189" y="8038"/>
                </a:lnTo>
                <a:lnTo>
                  <a:pt x="2192" y="8041"/>
                </a:lnTo>
                <a:lnTo>
                  <a:pt x="2196" y="8043"/>
                </a:lnTo>
                <a:lnTo>
                  <a:pt x="2238" y="8048"/>
                </a:lnTo>
                <a:lnTo>
                  <a:pt x="2283" y="8052"/>
                </a:lnTo>
                <a:lnTo>
                  <a:pt x="2342" y="8056"/>
                </a:lnTo>
                <a:lnTo>
                  <a:pt x="2410" y="8059"/>
                </a:lnTo>
                <a:lnTo>
                  <a:pt x="2483" y="8061"/>
                </a:lnTo>
                <a:lnTo>
                  <a:pt x="2520" y="8062"/>
                </a:lnTo>
                <a:lnTo>
                  <a:pt x="2558" y="8062"/>
                </a:lnTo>
                <a:lnTo>
                  <a:pt x="2596" y="8061"/>
                </a:lnTo>
                <a:lnTo>
                  <a:pt x="2632" y="8059"/>
                </a:lnTo>
                <a:lnTo>
                  <a:pt x="2637" y="8059"/>
                </a:lnTo>
                <a:lnTo>
                  <a:pt x="2648" y="8058"/>
                </a:lnTo>
                <a:lnTo>
                  <a:pt x="2655" y="8057"/>
                </a:lnTo>
                <a:lnTo>
                  <a:pt x="2660" y="8055"/>
                </a:lnTo>
                <a:lnTo>
                  <a:pt x="2663" y="8053"/>
                </a:lnTo>
                <a:lnTo>
                  <a:pt x="2664" y="8051"/>
                </a:lnTo>
                <a:lnTo>
                  <a:pt x="2664" y="8049"/>
                </a:lnTo>
                <a:lnTo>
                  <a:pt x="2664" y="7995"/>
                </a:lnTo>
                <a:lnTo>
                  <a:pt x="2666" y="7992"/>
                </a:lnTo>
                <a:lnTo>
                  <a:pt x="2668" y="7987"/>
                </a:lnTo>
                <a:lnTo>
                  <a:pt x="2671" y="7983"/>
                </a:lnTo>
                <a:lnTo>
                  <a:pt x="2676" y="7979"/>
                </a:lnTo>
                <a:lnTo>
                  <a:pt x="2684" y="7975"/>
                </a:lnTo>
                <a:lnTo>
                  <a:pt x="2693" y="7972"/>
                </a:lnTo>
                <a:lnTo>
                  <a:pt x="2705" y="7970"/>
                </a:lnTo>
                <a:lnTo>
                  <a:pt x="2716" y="7969"/>
                </a:lnTo>
                <a:lnTo>
                  <a:pt x="2743" y="7964"/>
                </a:lnTo>
                <a:lnTo>
                  <a:pt x="2762" y="7959"/>
                </a:lnTo>
                <a:lnTo>
                  <a:pt x="2782" y="7953"/>
                </a:lnTo>
                <a:lnTo>
                  <a:pt x="2804" y="7945"/>
                </a:lnTo>
                <a:lnTo>
                  <a:pt x="2828" y="7936"/>
                </a:lnTo>
                <a:lnTo>
                  <a:pt x="2852" y="7923"/>
                </a:lnTo>
                <a:lnTo>
                  <a:pt x="2863" y="7917"/>
                </a:lnTo>
                <a:lnTo>
                  <a:pt x="2875" y="7910"/>
                </a:lnTo>
                <a:lnTo>
                  <a:pt x="2885" y="7901"/>
                </a:lnTo>
                <a:lnTo>
                  <a:pt x="2896" y="7893"/>
                </a:lnTo>
                <a:lnTo>
                  <a:pt x="2907" y="7883"/>
                </a:lnTo>
                <a:lnTo>
                  <a:pt x="2916" y="7873"/>
                </a:lnTo>
                <a:lnTo>
                  <a:pt x="2925" y="7862"/>
                </a:lnTo>
                <a:lnTo>
                  <a:pt x="2934" y="7850"/>
                </a:lnTo>
                <a:lnTo>
                  <a:pt x="2941" y="7838"/>
                </a:lnTo>
                <a:lnTo>
                  <a:pt x="2948" y="7826"/>
                </a:lnTo>
                <a:lnTo>
                  <a:pt x="2953" y="7811"/>
                </a:lnTo>
                <a:lnTo>
                  <a:pt x="2959" y="7796"/>
                </a:lnTo>
                <a:lnTo>
                  <a:pt x="2963" y="7781"/>
                </a:lnTo>
                <a:lnTo>
                  <a:pt x="2965" y="7764"/>
                </a:lnTo>
                <a:lnTo>
                  <a:pt x="2966" y="7754"/>
                </a:lnTo>
                <a:lnTo>
                  <a:pt x="2965" y="7743"/>
                </a:lnTo>
                <a:lnTo>
                  <a:pt x="2964" y="7729"/>
                </a:lnTo>
                <a:lnTo>
                  <a:pt x="2961" y="7717"/>
                </a:lnTo>
                <a:lnTo>
                  <a:pt x="2959" y="7710"/>
                </a:lnTo>
                <a:lnTo>
                  <a:pt x="2956" y="7705"/>
                </a:lnTo>
                <a:lnTo>
                  <a:pt x="2952" y="7701"/>
                </a:lnTo>
                <a:lnTo>
                  <a:pt x="2947" y="7697"/>
                </a:lnTo>
                <a:lnTo>
                  <a:pt x="2942" y="7695"/>
                </a:lnTo>
                <a:lnTo>
                  <a:pt x="2935" y="7694"/>
                </a:lnTo>
                <a:lnTo>
                  <a:pt x="2933" y="7683"/>
                </a:lnTo>
                <a:lnTo>
                  <a:pt x="2928" y="7671"/>
                </a:lnTo>
                <a:lnTo>
                  <a:pt x="2922" y="7657"/>
                </a:lnTo>
                <a:lnTo>
                  <a:pt x="2914" y="7643"/>
                </a:lnTo>
                <a:lnTo>
                  <a:pt x="2910" y="7637"/>
                </a:lnTo>
                <a:lnTo>
                  <a:pt x="2905" y="7629"/>
                </a:lnTo>
                <a:lnTo>
                  <a:pt x="2898" y="7623"/>
                </a:lnTo>
                <a:lnTo>
                  <a:pt x="2892" y="7618"/>
                </a:lnTo>
                <a:lnTo>
                  <a:pt x="2885" y="7613"/>
                </a:lnTo>
                <a:lnTo>
                  <a:pt x="2877" y="7609"/>
                </a:lnTo>
                <a:lnTo>
                  <a:pt x="2868" y="7605"/>
                </a:lnTo>
                <a:lnTo>
                  <a:pt x="2859" y="7603"/>
                </a:lnTo>
                <a:lnTo>
                  <a:pt x="2853" y="7599"/>
                </a:lnTo>
                <a:lnTo>
                  <a:pt x="2844" y="7597"/>
                </a:lnTo>
                <a:lnTo>
                  <a:pt x="2832" y="7595"/>
                </a:lnTo>
                <a:lnTo>
                  <a:pt x="2819" y="7594"/>
                </a:lnTo>
                <a:lnTo>
                  <a:pt x="2801" y="7594"/>
                </a:lnTo>
                <a:lnTo>
                  <a:pt x="2781" y="7595"/>
                </a:lnTo>
                <a:lnTo>
                  <a:pt x="2759" y="7599"/>
                </a:lnTo>
                <a:lnTo>
                  <a:pt x="2751" y="7600"/>
                </a:lnTo>
                <a:lnTo>
                  <a:pt x="2743" y="7600"/>
                </a:lnTo>
                <a:lnTo>
                  <a:pt x="2733" y="7600"/>
                </a:lnTo>
                <a:lnTo>
                  <a:pt x="2720" y="7598"/>
                </a:lnTo>
                <a:lnTo>
                  <a:pt x="2707" y="7595"/>
                </a:lnTo>
                <a:lnTo>
                  <a:pt x="2700" y="7592"/>
                </a:lnTo>
                <a:lnTo>
                  <a:pt x="2693" y="7589"/>
                </a:lnTo>
                <a:lnTo>
                  <a:pt x="2687" y="7585"/>
                </a:lnTo>
                <a:lnTo>
                  <a:pt x="2681" y="7581"/>
                </a:lnTo>
                <a:lnTo>
                  <a:pt x="2680" y="7576"/>
                </a:lnTo>
                <a:lnTo>
                  <a:pt x="2678" y="7563"/>
                </a:lnTo>
                <a:lnTo>
                  <a:pt x="2674" y="7549"/>
                </a:lnTo>
                <a:lnTo>
                  <a:pt x="2671" y="7540"/>
                </a:lnTo>
                <a:lnTo>
                  <a:pt x="2668" y="7534"/>
                </a:lnTo>
                <a:lnTo>
                  <a:pt x="2672" y="7527"/>
                </a:lnTo>
                <a:lnTo>
                  <a:pt x="2678" y="7524"/>
                </a:lnTo>
                <a:lnTo>
                  <a:pt x="2682" y="7521"/>
                </a:lnTo>
                <a:lnTo>
                  <a:pt x="2687" y="7517"/>
                </a:lnTo>
                <a:lnTo>
                  <a:pt x="2691" y="7512"/>
                </a:lnTo>
                <a:lnTo>
                  <a:pt x="2694" y="7507"/>
                </a:lnTo>
                <a:lnTo>
                  <a:pt x="2695" y="7504"/>
                </a:lnTo>
                <a:lnTo>
                  <a:pt x="2695" y="7501"/>
                </a:lnTo>
                <a:lnTo>
                  <a:pt x="2695" y="7498"/>
                </a:lnTo>
                <a:lnTo>
                  <a:pt x="2694" y="7494"/>
                </a:lnTo>
                <a:lnTo>
                  <a:pt x="2685" y="7472"/>
                </a:lnTo>
                <a:lnTo>
                  <a:pt x="2662" y="7421"/>
                </a:lnTo>
                <a:lnTo>
                  <a:pt x="2647" y="7390"/>
                </a:lnTo>
                <a:lnTo>
                  <a:pt x="2632" y="7359"/>
                </a:lnTo>
                <a:lnTo>
                  <a:pt x="2615" y="7331"/>
                </a:lnTo>
                <a:lnTo>
                  <a:pt x="2607" y="7318"/>
                </a:lnTo>
                <a:lnTo>
                  <a:pt x="2600" y="7307"/>
                </a:lnTo>
                <a:lnTo>
                  <a:pt x="2576" y="7268"/>
                </a:lnTo>
                <a:lnTo>
                  <a:pt x="2552" y="7228"/>
                </a:lnTo>
                <a:lnTo>
                  <a:pt x="2524" y="7178"/>
                </a:lnTo>
                <a:lnTo>
                  <a:pt x="2496" y="7125"/>
                </a:lnTo>
                <a:lnTo>
                  <a:pt x="2484" y="7099"/>
                </a:lnTo>
                <a:lnTo>
                  <a:pt x="2472" y="7074"/>
                </a:lnTo>
                <a:lnTo>
                  <a:pt x="2462" y="7051"/>
                </a:lnTo>
                <a:lnTo>
                  <a:pt x="2454" y="7029"/>
                </a:lnTo>
                <a:lnTo>
                  <a:pt x="2449" y="7009"/>
                </a:lnTo>
                <a:lnTo>
                  <a:pt x="2448" y="7001"/>
                </a:lnTo>
                <a:lnTo>
                  <a:pt x="2448" y="6994"/>
                </a:lnTo>
                <a:lnTo>
                  <a:pt x="2432" y="6931"/>
                </a:lnTo>
                <a:lnTo>
                  <a:pt x="2393" y="6789"/>
                </a:lnTo>
                <a:lnTo>
                  <a:pt x="2370" y="6709"/>
                </a:lnTo>
                <a:lnTo>
                  <a:pt x="2349" y="6633"/>
                </a:lnTo>
                <a:lnTo>
                  <a:pt x="2329" y="6568"/>
                </a:lnTo>
                <a:lnTo>
                  <a:pt x="2320" y="6543"/>
                </a:lnTo>
                <a:lnTo>
                  <a:pt x="2312" y="6525"/>
                </a:lnTo>
                <a:lnTo>
                  <a:pt x="2297" y="6491"/>
                </a:lnTo>
                <a:lnTo>
                  <a:pt x="2281" y="6456"/>
                </a:lnTo>
                <a:lnTo>
                  <a:pt x="2263" y="6414"/>
                </a:lnTo>
                <a:lnTo>
                  <a:pt x="2245" y="6368"/>
                </a:lnTo>
                <a:lnTo>
                  <a:pt x="2237" y="6345"/>
                </a:lnTo>
                <a:lnTo>
                  <a:pt x="2229" y="6323"/>
                </a:lnTo>
                <a:lnTo>
                  <a:pt x="2223" y="6302"/>
                </a:lnTo>
                <a:lnTo>
                  <a:pt x="2219" y="6283"/>
                </a:lnTo>
                <a:lnTo>
                  <a:pt x="2216" y="6266"/>
                </a:lnTo>
                <a:lnTo>
                  <a:pt x="2215" y="6252"/>
                </a:lnTo>
                <a:lnTo>
                  <a:pt x="2215" y="6248"/>
                </a:lnTo>
                <a:lnTo>
                  <a:pt x="2212" y="6238"/>
                </a:lnTo>
                <a:lnTo>
                  <a:pt x="2209" y="6231"/>
                </a:lnTo>
                <a:lnTo>
                  <a:pt x="2203" y="6223"/>
                </a:lnTo>
                <a:lnTo>
                  <a:pt x="2198" y="6214"/>
                </a:lnTo>
                <a:lnTo>
                  <a:pt x="2191" y="6206"/>
                </a:lnTo>
                <a:lnTo>
                  <a:pt x="2188" y="6180"/>
                </a:lnTo>
                <a:lnTo>
                  <a:pt x="2186" y="6153"/>
                </a:lnTo>
                <a:lnTo>
                  <a:pt x="2184" y="6119"/>
                </a:lnTo>
                <a:lnTo>
                  <a:pt x="2183" y="6083"/>
                </a:lnTo>
                <a:lnTo>
                  <a:pt x="2183" y="6065"/>
                </a:lnTo>
                <a:lnTo>
                  <a:pt x="2184" y="6047"/>
                </a:lnTo>
                <a:lnTo>
                  <a:pt x="2186" y="6030"/>
                </a:lnTo>
                <a:lnTo>
                  <a:pt x="2188" y="6014"/>
                </a:lnTo>
                <a:lnTo>
                  <a:pt x="2192" y="5999"/>
                </a:lnTo>
                <a:lnTo>
                  <a:pt x="2196" y="5986"/>
                </a:lnTo>
                <a:lnTo>
                  <a:pt x="2195" y="5966"/>
                </a:lnTo>
                <a:lnTo>
                  <a:pt x="2193" y="5909"/>
                </a:lnTo>
                <a:lnTo>
                  <a:pt x="2191" y="5870"/>
                </a:lnTo>
                <a:lnTo>
                  <a:pt x="2188" y="5827"/>
                </a:lnTo>
                <a:lnTo>
                  <a:pt x="2183" y="5778"/>
                </a:lnTo>
                <a:lnTo>
                  <a:pt x="2178" y="5726"/>
                </a:lnTo>
                <a:lnTo>
                  <a:pt x="2170" y="5672"/>
                </a:lnTo>
                <a:lnTo>
                  <a:pt x="2162" y="5617"/>
                </a:lnTo>
                <a:lnTo>
                  <a:pt x="2153" y="5563"/>
                </a:lnTo>
                <a:lnTo>
                  <a:pt x="2140" y="5509"/>
                </a:lnTo>
                <a:lnTo>
                  <a:pt x="2134" y="5483"/>
                </a:lnTo>
                <a:lnTo>
                  <a:pt x="2127" y="5458"/>
                </a:lnTo>
                <a:lnTo>
                  <a:pt x="2118" y="5434"/>
                </a:lnTo>
                <a:lnTo>
                  <a:pt x="2110" y="5411"/>
                </a:lnTo>
                <a:lnTo>
                  <a:pt x="2102" y="5389"/>
                </a:lnTo>
                <a:lnTo>
                  <a:pt x="2092" y="5368"/>
                </a:lnTo>
                <a:lnTo>
                  <a:pt x="2082" y="5349"/>
                </a:lnTo>
                <a:lnTo>
                  <a:pt x="2072" y="5332"/>
                </a:lnTo>
                <a:lnTo>
                  <a:pt x="2070" y="5329"/>
                </a:lnTo>
                <a:lnTo>
                  <a:pt x="2067" y="5320"/>
                </a:lnTo>
                <a:lnTo>
                  <a:pt x="2061" y="5306"/>
                </a:lnTo>
                <a:lnTo>
                  <a:pt x="2056" y="5287"/>
                </a:lnTo>
                <a:lnTo>
                  <a:pt x="2054" y="5276"/>
                </a:lnTo>
                <a:lnTo>
                  <a:pt x="2052" y="5262"/>
                </a:lnTo>
                <a:lnTo>
                  <a:pt x="2051" y="5249"/>
                </a:lnTo>
                <a:lnTo>
                  <a:pt x="2050" y="5233"/>
                </a:lnTo>
                <a:lnTo>
                  <a:pt x="2051" y="5218"/>
                </a:lnTo>
                <a:lnTo>
                  <a:pt x="2052" y="5200"/>
                </a:lnTo>
                <a:lnTo>
                  <a:pt x="2054" y="5181"/>
                </a:lnTo>
                <a:lnTo>
                  <a:pt x="2058" y="5162"/>
                </a:lnTo>
                <a:lnTo>
                  <a:pt x="2071" y="5121"/>
                </a:lnTo>
                <a:lnTo>
                  <a:pt x="2103" y="5026"/>
                </a:lnTo>
                <a:lnTo>
                  <a:pt x="2124" y="4969"/>
                </a:lnTo>
                <a:lnTo>
                  <a:pt x="2145" y="4912"/>
                </a:lnTo>
                <a:lnTo>
                  <a:pt x="2167" y="4858"/>
                </a:lnTo>
                <a:lnTo>
                  <a:pt x="2178" y="4834"/>
                </a:lnTo>
                <a:lnTo>
                  <a:pt x="2188" y="4812"/>
                </a:lnTo>
                <a:lnTo>
                  <a:pt x="2190" y="4808"/>
                </a:lnTo>
                <a:lnTo>
                  <a:pt x="2196" y="4796"/>
                </a:lnTo>
                <a:lnTo>
                  <a:pt x="2203" y="4777"/>
                </a:lnTo>
                <a:lnTo>
                  <a:pt x="2213" y="4748"/>
                </a:lnTo>
                <a:lnTo>
                  <a:pt x="2217" y="4731"/>
                </a:lnTo>
                <a:lnTo>
                  <a:pt x="2221" y="4711"/>
                </a:lnTo>
                <a:lnTo>
                  <a:pt x="2225" y="4691"/>
                </a:lnTo>
                <a:lnTo>
                  <a:pt x="2229" y="4667"/>
                </a:lnTo>
                <a:lnTo>
                  <a:pt x="2232" y="4642"/>
                </a:lnTo>
                <a:lnTo>
                  <a:pt x="2235" y="4614"/>
                </a:lnTo>
                <a:lnTo>
                  <a:pt x="2237" y="4584"/>
                </a:lnTo>
                <a:lnTo>
                  <a:pt x="2237" y="4553"/>
                </a:lnTo>
                <a:lnTo>
                  <a:pt x="2247" y="4435"/>
                </a:lnTo>
                <a:lnTo>
                  <a:pt x="2256" y="4313"/>
                </a:lnTo>
                <a:lnTo>
                  <a:pt x="2266" y="4172"/>
                </a:lnTo>
                <a:lnTo>
                  <a:pt x="2269" y="4099"/>
                </a:lnTo>
                <a:lnTo>
                  <a:pt x="2273" y="4028"/>
                </a:lnTo>
                <a:lnTo>
                  <a:pt x="2275" y="3959"/>
                </a:lnTo>
                <a:lnTo>
                  <a:pt x="2276" y="3897"/>
                </a:lnTo>
                <a:lnTo>
                  <a:pt x="2275" y="3842"/>
                </a:lnTo>
                <a:lnTo>
                  <a:pt x="2274" y="3818"/>
                </a:lnTo>
                <a:lnTo>
                  <a:pt x="2273" y="3796"/>
                </a:lnTo>
                <a:lnTo>
                  <a:pt x="2271" y="3778"/>
                </a:lnTo>
                <a:lnTo>
                  <a:pt x="2268" y="3763"/>
                </a:lnTo>
                <a:lnTo>
                  <a:pt x="2265" y="3751"/>
                </a:lnTo>
                <a:lnTo>
                  <a:pt x="2262" y="3743"/>
                </a:lnTo>
                <a:lnTo>
                  <a:pt x="2255" y="3729"/>
                </a:lnTo>
                <a:lnTo>
                  <a:pt x="2243" y="3694"/>
                </a:lnTo>
                <a:lnTo>
                  <a:pt x="2229" y="3653"/>
                </a:lnTo>
                <a:lnTo>
                  <a:pt x="2224" y="3635"/>
                </a:lnTo>
                <a:lnTo>
                  <a:pt x="2221" y="3619"/>
                </a:lnTo>
                <a:lnTo>
                  <a:pt x="2218" y="3601"/>
                </a:lnTo>
                <a:lnTo>
                  <a:pt x="2210" y="3560"/>
                </a:lnTo>
                <a:lnTo>
                  <a:pt x="2206" y="3535"/>
                </a:lnTo>
                <a:lnTo>
                  <a:pt x="2199" y="3511"/>
                </a:lnTo>
                <a:lnTo>
                  <a:pt x="2194" y="3490"/>
                </a:lnTo>
                <a:lnTo>
                  <a:pt x="2188" y="3475"/>
                </a:lnTo>
                <a:lnTo>
                  <a:pt x="2200" y="3476"/>
                </a:lnTo>
                <a:lnTo>
                  <a:pt x="2213" y="3476"/>
                </a:lnTo>
                <a:lnTo>
                  <a:pt x="2224" y="3474"/>
                </a:lnTo>
                <a:lnTo>
                  <a:pt x="2237" y="3470"/>
                </a:lnTo>
                <a:lnTo>
                  <a:pt x="2247" y="3469"/>
                </a:lnTo>
                <a:lnTo>
                  <a:pt x="2257" y="3468"/>
                </a:lnTo>
                <a:lnTo>
                  <a:pt x="2270" y="3464"/>
                </a:lnTo>
                <a:lnTo>
                  <a:pt x="2282" y="3460"/>
                </a:lnTo>
                <a:lnTo>
                  <a:pt x="2289" y="3458"/>
                </a:lnTo>
                <a:lnTo>
                  <a:pt x="2294" y="3455"/>
                </a:lnTo>
                <a:lnTo>
                  <a:pt x="2299" y="3452"/>
                </a:lnTo>
                <a:lnTo>
                  <a:pt x="2303" y="3448"/>
                </a:lnTo>
                <a:lnTo>
                  <a:pt x="2305" y="3443"/>
                </a:lnTo>
                <a:lnTo>
                  <a:pt x="2307" y="3437"/>
                </a:lnTo>
                <a:lnTo>
                  <a:pt x="2310" y="3422"/>
                </a:lnTo>
                <a:lnTo>
                  <a:pt x="2313" y="3404"/>
                </a:lnTo>
                <a:lnTo>
                  <a:pt x="2315" y="3382"/>
                </a:lnTo>
                <a:lnTo>
                  <a:pt x="2318" y="3358"/>
                </a:lnTo>
                <a:lnTo>
                  <a:pt x="2318" y="3345"/>
                </a:lnTo>
                <a:lnTo>
                  <a:pt x="2317" y="3332"/>
                </a:lnTo>
                <a:lnTo>
                  <a:pt x="2314" y="3317"/>
                </a:lnTo>
                <a:lnTo>
                  <a:pt x="2312" y="3304"/>
                </a:lnTo>
                <a:lnTo>
                  <a:pt x="2309" y="3291"/>
                </a:lnTo>
                <a:lnTo>
                  <a:pt x="2304" y="3278"/>
                </a:lnTo>
                <a:lnTo>
                  <a:pt x="2303" y="3255"/>
                </a:lnTo>
                <a:lnTo>
                  <a:pt x="2303" y="3229"/>
                </a:lnTo>
                <a:lnTo>
                  <a:pt x="2303" y="3198"/>
                </a:lnTo>
                <a:lnTo>
                  <a:pt x="2305" y="3180"/>
                </a:lnTo>
                <a:lnTo>
                  <a:pt x="2306" y="3163"/>
                </a:lnTo>
                <a:lnTo>
                  <a:pt x="2309" y="3144"/>
                </a:lnTo>
                <a:lnTo>
                  <a:pt x="2312" y="3126"/>
                </a:lnTo>
                <a:lnTo>
                  <a:pt x="2317" y="3108"/>
                </a:lnTo>
                <a:lnTo>
                  <a:pt x="2323" y="3091"/>
                </a:lnTo>
                <a:lnTo>
                  <a:pt x="2329" y="3074"/>
                </a:lnTo>
                <a:lnTo>
                  <a:pt x="2337" y="3059"/>
                </a:lnTo>
                <a:lnTo>
                  <a:pt x="2345" y="3029"/>
                </a:lnTo>
                <a:lnTo>
                  <a:pt x="2352" y="2998"/>
                </a:lnTo>
                <a:lnTo>
                  <a:pt x="2359" y="2960"/>
                </a:lnTo>
                <a:lnTo>
                  <a:pt x="2365" y="2922"/>
                </a:lnTo>
                <a:lnTo>
                  <a:pt x="2368" y="2903"/>
                </a:lnTo>
                <a:lnTo>
                  <a:pt x="2370" y="2884"/>
                </a:lnTo>
                <a:lnTo>
                  <a:pt x="2372" y="2869"/>
                </a:lnTo>
                <a:lnTo>
                  <a:pt x="2372" y="2854"/>
                </a:lnTo>
                <a:lnTo>
                  <a:pt x="2369" y="2843"/>
                </a:lnTo>
                <a:lnTo>
                  <a:pt x="2366" y="2834"/>
                </a:lnTo>
                <a:lnTo>
                  <a:pt x="2398" y="2865"/>
                </a:lnTo>
                <a:lnTo>
                  <a:pt x="2471" y="2933"/>
                </a:lnTo>
                <a:lnTo>
                  <a:pt x="2512" y="2971"/>
                </a:lnTo>
                <a:lnTo>
                  <a:pt x="2550" y="3004"/>
                </a:lnTo>
                <a:lnTo>
                  <a:pt x="2580" y="3030"/>
                </a:lnTo>
                <a:lnTo>
                  <a:pt x="2591" y="3038"/>
                </a:lnTo>
                <a:lnTo>
                  <a:pt x="2600" y="3042"/>
                </a:lnTo>
                <a:lnTo>
                  <a:pt x="2611" y="3053"/>
                </a:lnTo>
                <a:lnTo>
                  <a:pt x="2639" y="3077"/>
                </a:lnTo>
                <a:lnTo>
                  <a:pt x="2670" y="3108"/>
                </a:lnTo>
                <a:lnTo>
                  <a:pt x="2683" y="3121"/>
                </a:lnTo>
                <a:lnTo>
                  <a:pt x="2692" y="3131"/>
                </a:lnTo>
                <a:lnTo>
                  <a:pt x="2719" y="3151"/>
                </a:lnTo>
                <a:lnTo>
                  <a:pt x="2749" y="3170"/>
                </a:lnTo>
                <a:lnTo>
                  <a:pt x="2786" y="3193"/>
                </a:lnTo>
                <a:lnTo>
                  <a:pt x="2808" y="3204"/>
                </a:lnTo>
                <a:lnTo>
                  <a:pt x="2830" y="3214"/>
                </a:lnTo>
                <a:lnTo>
                  <a:pt x="2853" y="3225"/>
                </a:lnTo>
                <a:lnTo>
                  <a:pt x="2877" y="3234"/>
                </a:lnTo>
                <a:lnTo>
                  <a:pt x="2900" y="3242"/>
                </a:lnTo>
                <a:lnTo>
                  <a:pt x="2923" y="3249"/>
                </a:lnTo>
                <a:lnTo>
                  <a:pt x="2945" y="3252"/>
                </a:lnTo>
                <a:lnTo>
                  <a:pt x="2957" y="3253"/>
                </a:lnTo>
                <a:lnTo>
                  <a:pt x="2968" y="3254"/>
                </a:lnTo>
                <a:lnTo>
                  <a:pt x="2993" y="3254"/>
                </a:lnTo>
                <a:lnTo>
                  <a:pt x="3021" y="3255"/>
                </a:lnTo>
                <a:lnTo>
                  <a:pt x="3053" y="3258"/>
                </a:lnTo>
                <a:lnTo>
                  <a:pt x="3071" y="3260"/>
                </a:lnTo>
                <a:lnTo>
                  <a:pt x="3088" y="3263"/>
                </a:lnTo>
                <a:lnTo>
                  <a:pt x="3106" y="3267"/>
                </a:lnTo>
                <a:lnTo>
                  <a:pt x="3123" y="3272"/>
                </a:lnTo>
                <a:lnTo>
                  <a:pt x="3138" y="3279"/>
                </a:lnTo>
                <a:lnTo>
                  <a:pt x="3153" y="3286"/>
                </a:lnTo>
                <a:lnTo>
                  <a:pt x="3165" y="3295"/>
                </a:lnTo>
                <a:lnTo>
                  <a:pt x="3171" y="3299"/>
                </a:lnTo>
                <a:lnTo>
                  <a:pt x="3175" y="3305"/>
                </a:lnTo>
                <a:lnTo>
                  <a:pt x="3202" y="3320"/>
                </a:lnTo>
                <a:lnTo>
                  <a:pt x="3233" y="3336"/>
                </a:lnTo>
                <a:lnTo>
                  <a:pt x="3270" y="3353"/>
                </a:lnTo>
                <a:lnTo>
                  <a:pt x="3291" y="3363"/>
                </a:lnTo>
                <a:lnTo>
                  <a:pt x="3312" y="3372"/>
                </a:lnTo>
                <a:lnTo>
                  <a:pt x="3335" y="3380"/>
                </a:lnTo>
                <a:lnTo>
                  <a:pt x="3359" y="3388"/>
                </a:lnTo>
                <a:lnTo>
                  <a:pt x="3382" y="3395"/>
                </a:lnTo>
                <a:lnTo>
                  <a:pt x="3405" y="3400"/>
                </a:lnTo>
                <a:lnTo>
                  <a:pt x="3428" y="3403"/>
                </a:lnTo>
                <a:lnTo>
                  <a:pt x="3449" y="3405"/>
                </a:lnTo>
                <a:lnTo>
                  <a:pt x="3458" y="3407"/>
                </a:lnTo>
                <a:lnTo>
                  <a:pt x="3482" y="3414"/>
                </a:lnTo>
                <a:lnTo>
                  <a:pt x="3496" y="3419"/>
                </a:lnTo>
                <a:lnTo>
                  <a:pt x="3514" y="3425"/>
                </a:lnTo>
                <a:lnTo>
                  <a:pt x="3531" y="3433"/>
                </a:lnTo>
                <a:lnTo>
                  <a:pt x="3549" y="3443"/>
                </a:lnTo>
                <a:lnTo>
                  <a:pt x="3561" y="3451"/>
                </a:lnTo>
                <a:lnTo>
                  <a:pt x="3576" y="3459"/>
                </a:lnTo>
                <a:lnTo>
                  <a:pt x="3594" y="3469"/>
                </a:lnTo>
                <a:lnTo>
                  <a:pt x="3613" y="3478"/>
                </a:lnTo>
                <a:lnTo>
                  <a:pt x="3635" y="3486"/>
                </a:lnTo>
                <a:lnTo>
                  <a:pt x="3646" y="3489"/>
                </a:lnTo>
                <a:lnTo>
                  <a:pt x="3657" y="3491"/>
                </a:lnTo>
                <a:lnTo>
                  <a:pt x="3668" y="3492"/>
                </a:lnTo>
                <a:lnTo>
                  <a:pt x="3679" y="3492"/>
                </a:lnTo>
                <a:lnTo>
                  <a:pt x="3679" y="3493"/>
                </a:lnTo>
                <a:lnTo>
                  <a:pt x="3685" y="3499"/>
                </a:lnTo>
                <a:lnTo>
                  <a:pt x="3693" y="3503"/>
                </a:lnTo>
                <a:lnTo>
                  <a:pt x="3704" y="3506"/>
                </a:lnTo>
                <a:lnTo>
                  <a:pt x="3714" y="3509"/>
                </a:lnTo>
                <a:lnTo>
                  <a:pt x="3738" y="3512"/>
                </a:lnTo>
                <a:lnTo>
                  <a:pt x="3762" y="3515"/>
                </a:lnTo>
                <a:lnTo>
                  <a:pt x="3784" y="3516"/>
                </a:lnTo>
                <a:lnTo>
                  <a:pt x="3803" y="3516"/>
                </a:lnTo>
                <a:lnTo>
                  <a:pt x="3822" y="3516"/>
                </a:lnTo>
                <a:lnTo>
                  <a:pt x="3829" y="3517"/>
                </a:lnTo>
                <a:lnTo>
                  <a:pt x="3835" y="3520"/>
                </a:lnTo>
                <a:lnTo>
                  <a:pt x="3841" y="3525"/>
                </a:lnTo>
                <a:lnTo>
                  <a:pt x="3847" y="3530"/>
                </a:lnTo>
                <a:lnTo>
                  <a:pt x="3854" y="3540"/>
                </a:lnTo>
                <a:lnTo>
                  <a:pt x="3857" y="3544"/>
                </a:lnTo>
                <a:lnTo>
                  <a:pt x="3856" y="3547"/>
                </a:lnTo>
                <a:lnTo>
                  <a:pt x="3857" y="3550"/>
                </a:lnTo>
                <a:lnTo>
                  <a:pt x="3859" y="3558"/>
                </a:lnTo>
                <a:lnTo>
                  <a:pt x="3862" y="3566"/>
                </a:lnTo>
                <a:lnTo>
                  <a:pt x="3867" y="3574"/>
                </a:lnTo>
                <a:lnTo>
                  <a:pt x="3877" y="3589"/>
                </a:lnTo>
                <a:lnTo>
                  <a:pt x="3882" y="3594"/>
                </a:lnTo>
                <a:lnTo>
                  <a:pt x="3876" y="3613"/>
                </a:lnTo>
                <a:lnTo>
                  <a:pt x="3872" y="3630"/>
                </a:lnTo>
                <a:lnTo>
                  <a:pt x="3868" y="3649"/>
                </a:lnTo>
                <a:lnTo>
                  <a:pt x="3867" y="3649"/>
                </a:lnTo>
                <a:lnTo>
                  <a:pt x="3865" y="3650"/>
                </a:lnTo>
                <a:lnTo>
                  <a:pt x="3859" y="3658"/>
                </a:lnTo>
                <a:lnTo>
                  <a:pt x="3848" y="3677"/>
                </a:lnTo>
                <a:lnTo>
                  <a:pt x="3846" y="3682"/>
                </a:lnTo>
                <a:lnTo>
                  <a:pt x="3844" y="3688"/>
                </a:lnTo>
                <a:lnTo>
                  <a:pt x="3844" y="3694"/>
                </a:lnTo>
                <a:lnTo>
                  <a:pt x="3844" y="3698"/>
                </a:lnTo>
                <a:lnTo>
                  <a:pt x="3845" y="3702"/>
                </a:lnTo>
                <a:lnTo>
                  <a:pt x="3847" y="3706"/>
                </a:lnTo>
                <a:lnTo>
                  <a:pt x="3851" y="3713"/>
                </a:lnTo>
                <a:lnTo>
                  <a:pt x="3856" y="3719"/>
                </a:lnTo>
                <a:lnTo>
                  <a:pt x="3861" y="3723"/>
                </a:lnTo>
                <a:lnTo>
                  <a:pt x="3867" y="3726"/>
                </a:lnTo>
                <a:lnTo>
                  <a:pt x="3877" y="3723"/>
                </a:lnTo>
                <a:lnTo>
                  <a:pt x="3886" y="3720"/>
                </a:lnTo>
                <a:lnTo>
                  <a:pt x="3894" y="3714"/>
                </a:lnTo>
                <a:lnTo>
                  <a:pt x="3903" y="3708"/>
                </a:lnTo>
                <a:lnTo>
                  <a:pt x="3911" y="3701"/>
                </a:lnTo>
                <a:lnTo>
                  <a:pt x="3918" y="3694"/>
                </a:lnTo>
                <a:lnTo>
                  <a:pt x="3932" y="3678"/>
                </a:lnTo>
                <a:lnTo>
                  <a:pt x="3943" y="3661"/>
                </a:lnTo>
                <a:lnTo>
                  <a:pt x="3951" y="3648"/>
                </a:lnTo>
                <a:lnTo>
                  <a:pt x="3959" y="3636"/>
                </a:lnTo>
                <a:lnTo>
                  <a:pt x="3966" y="3628"/>
                </a:lnTo>
                <a:lnTo>
                  <a:pt x="3972" y="3619"/>
                </a:lnTo>
                <a:lnTo>
                  <a:pt x="3977" y="3610"/>
                </a:lnTo>
                <a:lnTo>
                  <a:pt x="3983" y="3599"/>
                </a:lnTo>
                <a:lnTo>
                  <a:pt x="3989" y="3583"/>
                </a:lnTo>
                <a:lnTo>
                  <a:pt x="3991" y="3575"/>
                </a:lnTo>
                <a:lnTo>
                  <a:pt x="3997" y="3561"/>
                </a:lnTo>
                <a:lnTo>
                  <a:pt x="4001" y="3545"/>
                </a:lnTo>
                <a:lnTo>
                  <a:pt x="4003" y="3530"/>
                </a:lnTo>
                <a:lnTo>
                  <a:pt x="4003" y="3513"/>
                </a:lnTo>
                <a:lnTo>
                  <a:pt x="4002" y="3497"/>
                </a:lnTo>
                <a:lnTo>
                  <a:pt x="4000" y="3481"/>
                </a:lnTo>
                <a:lnTo>
                  <a:pt x="3997" y="3465"/>
                </a:lnTo>
                <a:lnTo>
                  <a:pt x="3993" y="3450"/>
                </a:lnTo>
                <a:lnTo>
                  <a:pt x="3985" y="3423"/>
                </a:lnTo>
                <a:lnTo>
                  <a:pt x="3976" y="3401"/>
                </a:lnTo>
                <a:lnTo>
                  <a:pt x="3967" y="3382"/>
                </a:lnTo>
                <a:close/>
              </a:path>
            </a:pathLst>
          </a:custGeom>
          <a:solidFill>
            <a:srgbClr val="FF0000"/>
          </a:solidFill>
          <a:ln>
            <a:noFill/>
          </a:ln>
          <a:extLst/>
        </p:spPr>
        <p:txBody>
          <a:bodyPr lIns="121859" tIns="60929" rIns="121859" bIns="60929"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377">
              <a:defRPr/>
            </a:pPr>
            <a:endParaRPr lang="zh-CN" altLang="en-US" sz="900">
              <a:solidFill>
                <a:srgbClr val="FFFFFF"/>
              </a:solidFill>
              <a:latin typeface="+mn-lt"/>
              <a:ea typeface="+mn-ea"/>
              <a:cs typeface="+mn-ea"/>
              <a:sym typeface="+mn-lt"/>
            </a:endParaRPr>
          </a:p>
        </p:txBody>
      </p:sp>
      <p:pic>
        <p:nvPicPr>
          <p:cNvPr id="46" name="Picture 10" descr="https://ss3.bdstatic.com/70cFv8Sh_Q1YnxGkpoWK1HF6hhy/it/u=1246602995,143454922&amp;fm=26&amp;gp=0.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5979" y="2464345"/>
            <a:ext cx="481285" cy="516864"/>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组合 47">
            <a:extLst>
              <a:ext uri="{FF2B5EF4-FFF2-40B4-BE49-F238E27FC236}">
                <a16:creationId xmlns:a16="http://schemas.microsoft.com/office/drawing/2014/main" id="{85024D1E-C2E1-4BEC-891A-D83A3D3DCE73}"/>
              </a:ext>
            </a:extLst>
          </p:cNvPr>
          <p:cNvGrpSpPr/>
          <p:nvPr/>
        </p:nvGrpSpPr>
        <p:grpSpPr>
          <a:xfrm>
            <a:off x="1659709" y="5055265"/>
            <a:ext cx="716066" cy="603706"/>
            <a:chOff x="2550856" y="437585"/>
            <a:chExt cx="3210824" cy="2983907"/>
          </a:xfrm>
        </p:grpSpPr>
        <p:pic>
          <p:nvPicPr>
            <p:cNvPr id="50" name="Picture 3"/>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图片 50">
              <a:extLst>
                <a:ext uri="{FF2B5EF4-FFF2-40B4-BE49-F238E27FC236}">
                  <a16:creationId xmlns:a16="http://schemas.microsoft.com/office/drawing/2014/main" id="{B48BC373-2733-4896-B68A-DA732D077433}"/>
                </a:ext>
              </a:extLst>
            </p:cNvPr>
            <p:cNvPicPr>
              <a:picLocks noChangeAspect="1"/>
            </p:cNvPicPr>
            <p:nvPr/>
          </p:nvPicPr>
          <p:blipFill>
            <a:blip r:embed="rId9"/>
            <a:stretch>
              <a:fillRect/>
            </a:stretch>
          </p:blipFill>
          <p:spPr>
            <a:xfrm>
              <a:off x="3051506" y="913490"/>
              <a:ext cx="1104762" cy="323810"/>
            </a:xfrm>
            <a:prstGeom prst="rect">
              <a:avLst/>
            </a:prstGeom>
          </p:spPr>
        </p:pic>
      </p:grpSp>
      <p:sp>
        <p:nvSpPr>
          <p:cNvPr id="53" name="矩形 52"/>
          <p:cNvSpPr/>
          <p:nvPr/>
        </p:nvSpPr>
        <p:spPr>
          <a:xfrm>
            <a:off x="2982789" y="5959340"/>
            <a:ext cx="1532792" cy="276999"/>
          </a:xfrm>
          <a:prstGeom prst="rect">
            <a:avLst/>
          </a:prstGeom>
          <a:noFill/>
        </p:spPr>
        <p:txBody>
          <a:bodyPr wrap="none" rtlCol="0">
            <a:spAutoFit/>
          </a:bodyPr>
          <a:lstStyle/>
          <a:p>
            <a:pPr defTabSz="914377"/>
            <a:r>
              <a:rPr lang="en-US" altLang="zh-CN" sz="1200" dirty="0">
                <a:solidFill>
                  <a:srgbClr val="FFFFFF"/>
                </a:solidFill>
                <a:cs typeface="+mn-ea"/>
                <a:sym typeface="+mn-lt"/>
              </a:rPr>
              <a:t>DH-TPC-BF3221-T</a:t>
            </a:r>
          </a:p>
        </p:txBody>
      </p:sp>
      <p:sp>
        <p:nvSpPr>
          <p:cNvPr id="56" name="矩形 55"/>
          <p:cNvSpPr/>
          <p:nvPr/>
        </p:nvSpPr>
        <p:spPr>
          <a:xfrm>
            <a:off x="1500566" y="5945958"/>
            <a:ext cx="986167" cy="276999"/>
          </a:xfrm>
          <a:prstGeom prst="rect">
            <a:avLst/>
          </a:prstGeom>
          <a:noFill/>
        </p:spPr>
        <p:txBody>
          <a:bodyPr wrap="none" rtlCol="0">
            <a:spAutoFit/>
          </a:bodyPr>
          <a:lstStyle/>
          <a:p>
            <a:pPr defTabSz="914377"/>
            <a:r>
              <a:rPr lang="en-US" altLang="zh-CN" sz="1200" dirty="0">
                <a:solidFill>
                  <a:srgbClr val="FFFFFF"/>
                </a:solidFill>
                <a:cs typeface="+mn-ea"/>
                <a:sym typeface="+mn-lt"/>
              </a:rPr>
              <a:t>Black Body</a:t>
            </a:r>
            <a:endParaRPr lang="zh-CN" altLang="en-US" sz="1200" dirty="0">
              <a:solidFill>
                <a:srgbClr val="FFFFFF"/>
              </a:solidFill>
              <a:cs typeface="+mn-ea"/>
              <a:sym typeface="+mn-lt"/>
            </a:endParaRPr>
          </a:p>
        </p:txBody>
      </p:sp>
      <p:pic>
        <p:nvPicPr>
          <p:cNvPr id="57" name="Picture 2" descr="C:\Users\Daniel\Desktop\图标-PNG\存储产品-大盘位-PNG\存储产品-大盘位-01.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0386" t="25943" r="8965" b="24243"/>
          <a:stretch/>
        </p:blipFill>
        <p:spPr bwMode="auto">
          <a:xfrm>
            <a:off x="5148724" y="4946278"/>
            <a:ext cx="1348950" cy="927211"/>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57"/>
          <p:cNvSpPr/>
          <p:nvPr/>
        </p:nvSpPr>
        <p:spPr>
          <a:xfrm>
            <a:off x="5368360" y="5959340"/>
            <a:ext cx="741934" cy="276999"/>
          </a:xfrm>
          <a:prstGeom prst="rect">
            <a:avLst/>
          </a:prstGeom>
          <a:noFill/>
        </p:spPr>
        <p:txBody>
          <a:bodyPr wrap="none" rtlCol="0">
            <a:spAutoFit/>
          </a:bodyPr>
          <a:lstStyle/>
          <a:p>
            <a:pPr defTabSz="914377"/>
            <a:r>
              <a:rPr lang="en-US" altLang="zh-CN" sz="1200" dirty="0">
                <a:solidFill>
                  <a:srgbClr val="FFFFFF"/>
                </a:solidFill>
                <a:cs typeface="+mn-ea"/>
                <a:sym typeface="+mn-lt"/>
              </a:rPr>
              <a:t>IVSS 7X</a:t>
            </a:r>
            <a:endParaRPr lang="zh-CN" altLang="en-US" sz="1200" dirty="0">
              <a:solidFill>
                <a:srgbClr val="FFFFFF"/>
              </a:solidFill>
              <a:cs typeface="+mn-ea"/>
              <a:sym typeface="+mn-lt"/>
            </a:endParaRPr>
          </a:p>
        </p:txBody>
      </p:sp>
      <p:pic>
        <p:nvPicPr>
          <p:cNvPr id="59" name="图片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50709" y="4998436"/>
            <a:ext cx="717364" cy="717364"/>
          </a:xfrm>
          <a:prstGeom prst="rect">
            <a:avLst/>
          </a:prstGeom>
        </p:spPr>
      </p:pic>
      <p:sp>
        <p:nvSpPr>
          <p:cNvPr id="60" name="矩形 59"/>
          <p:cNvSpPr/>
          <p:nvPr/>
        </p:nvSpPr>
        <p:spPr>
          <a:xfrm>
            <a:off x="7326139" y="5959340"/>
            <a:ext cx="772391" cy="276999"/>
          </a:xfrm>
          <a:prstGeom prst="rect">
            <a:avLst/>
          </a:prstGeom>
          <a:noFill/>
        </p:spPr>
        <p:txBody>
          <a:bodyPr wrap="none" rtlCol="0">
            <a:spAutoFit/>
          </a:bodyPr>
          <a:lstStyle/>
          <a:p>
            <a:pPr defTabSz="914377"/>
            <a:r>
              <a:rPr lang="en-US" altLang="zh-CN" sz="1200" dirty="0">
                <a:solidFill>
                  <a:srgbClr val="FFFFFF"/>
                </a:solidFill>
                <a:cs typeface="+mn-ea"/>
                <a:sym typeface="+mn-lt"/>
              </a:rPr>
              <a:t>DSS Pro</a:t>
            </a:r>
            <a:endParaRPr lang="zh-CN" altLang="en-US" sz="1200" dirty="0">
              <a:solidFill>
                <a:srgbClr val="FFFFFF"/>
              </a:solidFill>
              <a:cs typeface="+mn-ea"/>
              <a:sym typeface="+mn-lt"/>
            </a:endParaRPr>
          </a:p>
        </p:txBody>
      </p:sp>
      <p:pic>
        <p:nvPicPr>
          <p:cNvPr id="61" name="Picture 2" descr="https://ss1.bdstatic.com/70cFuXSh_Q1YnxGkpoWK1HF6hhy/it/u=2091562187,364484838&amp;fm=26&amp;gp=0.jpg"/>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194" y="4883357"/>
            <a:ext cx="947522" cy="947522"/>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9345970" y="5959340"/>
            <a:ext cx="947695" cy="276999"/>
          </a:xfrm>
          <a:prstGeom prst="rect">
            <a:avLst/>
          </a:prstGeom>
          <a:noFill/>
        </p:spPr>
        <p:txBody>
          <a:bodyPr wrap="none" rtlCol="0">
            <a:spAutoFit/>
          </a:bodyPr>
          <a:lstStyle/>
          <a:p>
            <a:pPr defTabSz="914377"/>
            <a:r>
              <a:rPr lang="en-US" altLang="zh-CN" sz="1200" dirty="0">
                <a:solidFill>
                  <a:srgbClr val="FFFFFF"/>
                </a:solidFill>
                <a:cs typeface="+mn-ea"/>
                <a:sym typeface="+mn-lt"/>
              </a:rPr>
              <a:t>DSS Client</a:t>
            </a:r>
            <a:endParaRPr lang="zh-CN" altLang="en-US" sz="1200" dirty="0">
              <a:solidFill>
                <a:srgbClr val="FFFFFF"/>
              </a:solidFill>
              <a:cs typeface="+mn-ea"/>
              <a:sym typeface="+mn-lt"/>
            </a:endParaRPr>
          </a:p>
        </p:txBody>
      </p:sp>
      <p:sp>
        <p:nvSpPr>
          <p:cNvPr id="13" name="矩形 12"/>
          <p:cNvSpPr/>
          <p:nvPr/>
        </p:nvSpPr>
        <p:spPr>
          <a:xfrm>
            <a:off x="1380191" y="4375037"/>
            <a:ext cx="9286875" cy="2041535"/>
          </a:xfrm>
          <a:prstGeom prst="rect">
            <a:avLst/>
          </a:prstGeom>
          <a:noFill/>
          <a:ln w="12700">
            <a:solidFill>
              <a:schemeClr val="accent1">
                <a:lumMod val="75000"/>
              </a:schemeClr>
            </a:solidFill>
            <a:prstDash val="lgDash"/>
          </a:ln>
        </p:spPr>
        <p:txBody>
          <a:bodyPr wrap="square" rtlCol="0" anchor="ctr">
            <a:spAutoFit/>
          </a:bodyPr>
          <a:lstStyle/>
          <a:p>
            <a:pPr algn="ctr"/>
            <a:endParaRPr lang="zh-CN" altLang="en-US" sz="16600" dirty="0">
              <a:solidFill>
                <a:schemeClr val="accent5">
                  <a:alpha val="10000"/>
                </a:schemeClr>
              </a:solidFill>
              <a:latin typeface="站酷高端黑" panose="02010600030101010101" pitchFamily="2" charset="-122"/>
              <a:ea typeface="站酷高端黑" panose="02010600030101010101" pitchFamily="2" charset="-122"/>
              <a:cs typeface="+mn-ea"/>
              <a:sym typeface="+mn-lt"/>
            </a:endParaRPr>
          </a:p>
        </p:txBody>
      </p:sp>
      <p:sp>
        <p:nvSpPr>
          <p:cNvPr id="74" name="矩形 73"/>
          <p:cNvSpPr/>
          <p:nvPr/>
        </p:nvSpPr>
        <p:spPr>
          <a:xfrm>
            <a:off x="8942891" y="1483032"/>
            <a:ext cx="2414469" cy="523220"/>
          </a:xfrm>
          <a:prstGeom prst="rect">
            <a:avLst/>
          </a:prstGeom>
          <a:noFill/>
          <a:ln>
            <a:solidFill>
              <a:schemeClr val="accent1"/>
            </a:solidFill>
          </a:ln>
        </p:spPr>
        <p:txBody>
          <a:bodyPr wrap="square" rtlCol="0" anchor="ctr">
            <a:spAutoFit/>
          </a:bodyPr>
          <a:lstStyle/>
          <a:p>
            <a:pPr algn="ctr" defTabSz="914377"/>
            <a:r>
              <a:rPr lang="en-US" altLang="zh-CN" sz="1400" dirty="0">
                <a:solidFill>
                  <a:srgbClr val="FFFFFF"/>
                </a:solidFill>
                <a:cs typeface="+mn-ea"/>
                <a:sym typeface="+mn-lt"/>
              </a:rPr>
              <a:t>Non-contact temperature measurement</a:t>
            </a:r>
            <a:endParaRPr lang="zh-CN" altLang="en-US" sz="1400" dirty="0">
              <a:solidFill>
                <a:srgbClr val="FFFFFF"/>
              </a:solidFill>
              <a:cs typeface="+mn-ea"/>
              <a:sym typeface="+mn-lt"/>
            </a:endParaRPr>
          </a:p>
        </p:txBody>
      </p:sp>
      <p:sp>
        <p:nvSpPr>
          <p:cNvPr id="75" name="右箭头 74"/>
          <p:cNvSpPr/>
          <p:nvPr/>
        </p:nvSpPr>
        <p:spPr>
          <a:xfrm rot="5400000">
            <a:off x="9165016" y="2117832"/>
            <a:ext cx="388931" cy="328610"/>
          </a:xfrm>
          <a:prstGeom prst="rightArrow">
            <a:avLst/>
          </a:prstGeom>
          <a:noFill/>
          <a:ln>
            <a:solidFill>
              <a:schemeClr val="accent1"/>
            </a:solidFill>
          </a:ln>
        </p:spPr>
        <p:txBody>
          <a:bodyPr wrap="square" rtlCol="0" anchor="ctr">
            <a:spAutoFit/>
          </a:bodyPr>
          <a:lstStyle/>
          <a:p>
            <a:pPr algn="ctr" defTabSz="914377"/>
            <a:endParaRPr lang="zh-CN" altLang="en-US" sz="1400" dirty="0">
              <a:solidFill>
                <a:srgbClr val="4472C4">
                  <a:alpha val="10000"/>
                </a:srgbClr>
              </a:solidFill>
              <a:cs typeface="+mn-ea"/>
              <a:sym typeface="+mn-lt"/>
            </a:endParaRPr>
          </a:p>
        </p:txBody>
      </p:sp>
      <p:sp>
        <p:nvSpPr>
          <p:cNvPr id="76" name="矩形 75"/>
          <p:cNvSpPr/>
          <p:nvPr/>
        </p:nvSpPr>
        <p:spPr>
          <a:xfrm>
            <a:off x="8952967" y="2561907"/>
            <a:ext cx="1558397" cy="307777"/>
          </a:xfrm>
          <a:prstGeom prst="rect">
            <a:avLst/>
          </a:prstGeom>
          <a:noFill/>
          <a:ln>
            <a:solidFill>
              <a:schemeClr val="accent1"/>
            </a:solidFill>
          </a:ln>
        </p:spPr>
        <p:txBody>
          <a:bodyPr wrap="square" rtlCol="0" anchor="ctr">
            <a:spAutoFit/>
          </a:bodyPr>
          <a:lstStyle/>
          <a:p>
            <a:pPr algn="ctr" defTabSz="914377"/>
            <a:r>
              <a:rPr lang="en-US" altLang="zh-CN" sz="1400" dirty="0">
                <a:solidFill>
                  <a:srgbClr val="FFFFFF"/>
                </a:solidFill>
                <a:cs typeface="+mn-ea"/>
                <a:sym typeface="+mn-lt"/>
              </a:rPr>
              <a:t>Manual review</a:t>
            </a:r>
            <a:endParaRPr lang="zh-CN" altLang="en-US" sz="1400" dirty="0">
              <a:solidFill>
                <a:srgbClr val="FFFFFF"/>
              </a:solidFill>
              <a:cs typeface="+mn-ea"/>
              <a:sym typeface="+mn-lt"/>
            </a:endParaRPr>
          </a:p>
        </p:txBody>
      </p:sp>
      <p:sp>
        <p:nvSpPr>
          <p:cNvPr id="77" name="矩形 76"/>
          <p:cNvSpPr/>
          <p:nvPr/>
        </p:nvSpPr>
        <p:spPr>
          <a:xfrm>
            <a:off x="8952967" y="3494196"/>
            <a:ext cx="2414469" cy="307777"/>
          </a:xfrm>
          <a:prstGeom prst="rect">
            <a:avLst/>
          </a:prstGeom>
          <a:noFill/>
          <a:ln>
            <a:solidFill>
              <a:schemeClr val="accent1"/>
            </a:solidFill>
          </a:ln>
        </p:spPr>
        <p:txBody>
          <a:bodyPr wrap="square" rtlCol="0" anchor="ctr">
            <a:spAutoFit/>
          </a:bodyPr>
          <a:lstStyle/>
          <a:p>
            <a:pPr algn="ctr" defTabSz="914377"/>
            <a:r>
              <a:rPr lang="en-US" altLang="zh-CN" sz="1400" dirty="0">
                <a:solidFill>
                  <a:srgbClr val="FFFFFF"/>
                </a:solidFill>
                <a:cs typeface="+mn-ea"/>
                <a:sym typeface="+mn-lt"/>
              </a:rPr>
              <a:t>Activate emergency plan</a:t>
            </a:r>
            <a:endParaRPr lang="zh-CN" altLang="en-US" sz="1400" dirty="0">
              <a:solidFill>
                <a:srgbClr val="FFFFFF"/>
              </a:solidFill>
              <a:cs typeface="+mn-ea"/>
              <a:sym typeface="+mn-lt"/>
            </a:endParaRPr>
          </a:p>
        </p:txBody>
      </p:sp>
      <p:sp>
        <p:nvSpPr>
          <p:cNvPr id="78" name="右箭头 77"/>
          <p:cNvSpPr/>
          <p:nvPr/>
        </p:nvSpPr>
        <p:spPr>
          <a:xfrm rot="5400000">
            <a:off x="9173846" y="3019234"/>
            <a:ext cx="388931" cy="328610"/>
          </a:xfrm>
          <a:prstGeom prst="rightArrow">
            <a:avLst/>
          </a:prstGeom>
          <a:noFill/>
          <a:ln>
            <a:solidFill>
              <a:schemeClr val="accent1"/>
            </a:solidFill>
          </a:ln>
        </p:spPr>
        <p:txBody>
          <a:bodyPr wrap="square" rtlCol="0" anchor="ctr">
            <a:spAutoFit/>
          </a:bodyPr>
          <a:lstStyle/>
          <a:p>
            <a:pPr algn="ctr" defTabSz="914377"/>
            <a:endParaRPr lang="zh-CN" altLang="en-US" sz="1400" dirty="0">
              <a:solidFill>
                <a:srgbClr val="4472C4">
                  <a:alpha val="10000"/>
                </a:srgbClr>
              </a:solidFill>
              <a:cs typeface="+mn-ea"/>
              <a:sym typeface="+mn-lt"/>
            </a:endParaRPr>
          </a:p>
        </p:txBody>
      </p:sp>
      <p:sp>
        <p:nvSpPr>
          <p:cNvPr id="79" name="文本框 78"/>
          <p:cNvSpPr txBox="1"/>
          <p:nvPr/>
        </p:nvSpPr>
        <p:spPr>
          <a:xfrm>
            <a:off x="9615687" y="3043282"/>
            <a:ext cx="2011679" cy="307777"/>
          </a:xfrm>
          <a:prstGeom prst="rect">
            <a:avLst/>
          </a:prstGeom>
          <a:noFill/>
        </p:spPr>
        <p:txBody>
          <a:bodyPr wrap="square" rtlCol="0">
            <a:spAutoFit/>
          </a:bodyPr>
          <a:lstStyle/>
          <a:p>
            <a:pPr defTabSz="914377"/>
            <a:r>
              <a:rPr lang="en-US" altLang="zh-CN" sz="1400" dirty="0">
                <a:solidFill>
                  <a:srgbClr val="FFFFFF"/>
                </a:solidFill>
                <a:cs typeface="+mn-ea"/>
                <a:sym typeface="+mn-lt"/>
              </a:rPr>
              <a:t>Abnormal confirmed</a:t>
            </a:r>
            <a:endParaRPr lang="zh-CN" altLang="en-US" sz="1400" dirty="0">
              <a:solidFill>
                <a:srgbClr val="FFFFFF"/>
              </a:solidFill>
              <a:cs typeface="+mn-ea"/>
              <a:sym typeface="+mn-lt"/>
            </a:endParaRPr>
          </a:p>
        </p:txBody>
      </p:sp>
      <p:pic>
        <p:nvPicPr>
          <p:cNvPr id="81" name="Picture 8" descr="https://timgsa.baidu.com/timg?image&amp;quality=80&amp;size=b9999_10000&amp;sec=1579683268402&amp;di=59a760b9e63c2c864289d925298bee4c&amp;imgtype=0&amp;src=http%3A%2F%2Fa.vpimg3.com%2Fupload%2Fmerchandise%2Fpdc%2F039%2F001%2F439458846000001039%2F0%2F4022167652096-1.jpg"/>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1319" y="2186234"/>
            <a:ext cx="734577" cy="850058"/>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p:cNvSpPr/>
          <p:nvPr/>
        </p:nvSpPr>
        <p:spPr>
          <a:xfrm>
            <a:off x="8910905" y="1125716"/>
            <a:ext cx="1420316" cy="307777"/>
          </a:xfrm>
          <a:prstGeom prst="rect">
            <a:avLst/>
          </a:prstGeom>
          <a:solidFill>
            <a:srgbClr val="FF0000"/>
          </a:solidFill>
        </p:spPr>
        <p:txBody>
          <a:bodyPr wrap="square">
            <a:spAutoFit/>
          </a:bodyPr>
          <a:lstStyle/>
          <a:p>
            <a:pPr algn="ctr" defTabSz="914377"/>
            <a:r>
              <a:rPr kumimoji="1" lang="en-US" altLang="zh-CN" sz="1400" b="1" dirty="0">
                <a:solidFill>
                  <a:srgbClr val="FFFFFF"/>
                </a:solidFill>
                <a:cs typeface="+mn-ea"/>
                <a:sym typeface="+mn-lt"/>
              </a:rPr>
              <a:t>Process</a:t>
            </a:r>
            <a:endParaRPr lang="zh-CN" altLang="en-US" sz="1400" b="1" dirty="0">
              <a:solidFill>
                <a:srgbClr val="FFFFFF"/>
              </a:solidFill>
              <a:cs typeface="+mn-ea"/>
              <a:sym typeface="+mn-lt"/>
            </a:endParaRPr>
          </a:p>
        </p:txBody>
      </p:sp>
      <p:sp>
        <p:nvSpPr>
          <p:cNvPr id="84" name="矩形 83"/>
          <p:cNvSpPr/>
          <p:nvPr/>
        </p:nvSpPr>
        <p:spPr>
          <a:xfrm>
            <a:off x="8857311" y="1023604"/>
            <a:ext cx="2770055" cy="2985868"/>
          </a:xfrm>
          <a:prstGeom prst="rect">
            <a:avLst/>
          </a:prstGeom>
          <a:noFill/>
          <a:ln w="12700">
            <a:solidFill>
              <a:schemeClr val="accent1">
                <a:lumMod val="75000"/>
              </a:schemeClr>
            </a:solidFill>
            <a:prstDash val="lgDash"/>
          </a:ln>
        </p:spPr>
        <p:txBody>
          <a:bodyPr wrap="square" rtlCol="0" anchor="ctr">
            <a:spAutoFit/>
          </a:bodyPr>
          <a:lstStyle/>
          <a:p>
            <a:pPr algn="ctr"/>
            <a:endParaRPr lang="zh-CN" altLang="en-US" sz="16600" dirty="0">
              <a:solidFill>
                <a:schemeClr val="accent5">
                  <a:alpha val="10000"/>
                </a:schemeClr>
              </a:solidFill>
              <a:latin typeface="站酷高端黑" panose="02010600030101010101" pitchFamily="2" charset="-122"/>
              <a:ea typeface="站酷高端黑" panose="02010600030101010101" pitchFamily="2" charset="-122"/>
              <a:cs typeface="+mn-ea"/>
              <a:sym typeface="+mn-lt"/>
            </a:endParaRPr>
          </a:p>
        </p:txBody>
      </p:sp>
      <p:sp>
        <p:nvSpPr>
          <p:cNvPr id="86" name="矩形 85"/>
          <p:cNvSpPr/>
          <p:nvPr/>
        </p:nvSpPr>
        <p:spPr>
          <a:xfrm>
            <a:off x="1490354" y="4461519"/>
            <a:ext cx="1492436" cy="307777"/>
          </a:xfrm>
          <a:prstGeom prst="rect">
            <a:avLst/>
          </a:prstGeom>
          <a:solidFill>
            <a:srgbClr val="FF0000"/>
          </a:solidFill>
        </p:spPr>
        <p:txBody>
          <a:bodyPr wrap="square">
            <a:spAutoFit/>
          </a:bodyPr>
          <a:lstStyle/>
          <a:p>
            <a:pPr algn="ctr" defTabSz="914377"/>
            <a:r>
              <a:rPr kumimoji="1" lang="el-GR" altLang="zh-CN" sz="1400" b="1" dirty="0">
                <a:solidFill>
                  <a:srgbClr val="FFFFFF"/>
                </a:solidFill>
                <a:cs typeface="+mn-ea"/>
                <a:sym typeface="+mn-lt"/>
              </a:rPr>
              <a:t>Λύση </a:t>
            </a:r>
            <a:r>
              <a:rPr kumimoji="1" lang="en-US" altLang="zh-CN" sz="1400" b="1" dirty="0" err="1">
                <a:solidFill>
                  <a:srgbClr val="FFFFFF"/>
                </a:solidFill>
                <a:cs typeface="+mn-ea"/>
                <a:sym typeface="+mn-lt"/>
              </a:rPr>
              <a:t>Dahua</a:t>
            </a:r>
            <a:endParaRPr lang="zh-CN" altLang="en-US" sz="1400" b="1" dirty="0">
              <a:solidFill>
                <a:srgbClr val="FFFFFF"/>
              </a:solidFill>
              <a:cs typeface="+mn-ea"/>
              <a:sym typeface="+mn-lt"/>
            </a:endParaRPr>
          </a:p>
        </p:txBody>
      </p:sp>
      <p:pic>
        <p:nvPicPr>
          <p:cNvPr id="62" name="图片 61"/>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2597719" y="4625564"/>
            <a:ext cx="2192972" cy="1472275"/>
          </a:xfrm>
          <a:prstGeom prst="rect">
            <a:avLst/>
          </a:prstGeom>
        </p:spPr>
      </p:pic>
      <p:pic>
        <p:nvPicPr>
          <p:cNvPr id="64" name="图片 63"/>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4460649" y="1470797"/>
            <a:ext cx="1403757" cy="942427"/>
          </a:xfrm>
          <a:prstGeom prst="rect">
            <a:avLst/>
          </a:prstGeom>
        </p:spPr>
      </p:pic>
    </p:spTree>
    <p:extLst>
      <p:ext uri="{BB962C8B-B14F-4D97-AF65-F5344CB8AC3E}">
        <p14:creationId xmlns:p14="http://schemas.microsoft.com/office/powerpoint/2010/main" val="287197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7.40741E-7 L 0.24076 0.01042 " pathEditMode="relative" rAng="0" ptsTypes="AA">
                                      <p:cBhvr>
                                        <p:cTn id="6" dur="2000" fill="hold"/>
                                        <p:tgtEl>
                                          <p:spTgt spid="478"/>
                                        </p:tgtEl>
                                        <p:attrNameLst>
                                          <p:attrName>ppt_x</p:attrName>
                                          <p:attrName>ppt_y</p:attrName>
                                        </p:attrNameLst>
                                      </p:cBhvr>
                                      <p:rCtr x="12474" y="13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par>
                          <p:cTn id="11" fill="hold">
                            <p:stCondLst>
                              <p:cond delay="0"/>
                            </p:stCondLst>
                            <p:childTnLst>
                              <p:par>
                                <p:cTn id="12" presetID="45" presetClass="entr" presetSubtype="0"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2000"/>
                                        <p:tgtEl>
                                          <p:spTgt spid="46"/>
                                        </p:tgtEl>
                                      </p:cBhvr>
                                    </p:animEffect>
                                    <p:anim calcmode="lin" valueType="num">
                                      <p:cBhvr>
                                        <p:cTn id="15" dur="2000" fill="hold"/>
                                        <p:tgtEl>
                                          <p:spTgt spid="46"/>
                                        </p:tgtEl>
                                        <p:attrNameLst>
                                          <p:attrName>ppt_w</p:attrName>
                                        </p:attrNameLst>
                                      </p:cBhvr>
                                      <p:tavLst>
                                        <p:tav tm="0" fmla="#ppt_w*sin(2.5*pi*$)">
                                          <p:val>
                                            <p:fltVal val="0"/>
                                          </p:val>
                                        </p:tav>
                                        <p:tav tm="100000">
                                          <p:val>
                                            <p:fltVal val="1"/>
                                          </p:val>
                                        </p:tav>
                                      </p:tavLst>
                                    </p:anim>
                                    <p:anim calcmode="lin" valueType="num">
                                      <p:cBhvr>
                                        <p:cTn id="16" dur="2000" fill="hold"/>
                                        <p:tgtEl>
                                          <p:spTgt spid="46"/>
                                        </p:tgtEl>
                                        <p:attrNameLst>
                                          <p:attrName>ppt_h</p:attrName>
                                        </p:attrNameLst>
                                      </p:cBhvr>
                                      <p:tavLst>
                                        <p:tav tm="0">
                                          <p:val>
                                            <p:strVal val="#ppt_h"/>
                                          </p:val>
                                        </p:tav>
                                        <p:tav tm="100000">
                                          <p:val>
                                            <p:strVal val="#ppt_h"/>
                                          </p:val>
                                        </p:tav>
                                      </p:tavLst>
                                    </p:anim>
                                  </p:childTnLst>
                                </p:cTn>
                              </p:par>
                            </p:childTnLst>
                          </p:cTn>
                        </p:par>
                        <p:par>
                          <p:cTn id="17" fill="hold">
                            <p:stCondLst>
                              <p:cond delay="2000"/>
                            </p:stCondLst>
                            <p:childTnLst>
                              <p:par>
                                <p:cTn id="18" presetID="1" presetClass="exit" presetSubtype="0" fill="hold" grpId="1" nodeType="afterEffect">
                                  <p:stCondLst>
                                    <p:cond delay="0"/>
                                  </p:stCondLst>
                                  <p:childTnLst>
                                    <p:set>
                                      <p:cBhvr>
                                        <p:cTn id="19" dur="1" fill="hold">
                                          <p:stCondLst>
                                            <p:cond delay="0"/>
                                          </p:stCondLst>
                                        </p:cTn>
                                        <p:tgtEl>
                                          <p:spTgt spid="478"/>
                                        </p:tgtEl>
                                        <p:attrNameLst>
                                          <p:attrName>style.visibility</p:attrName>
                                        </p:attrNameLst>
                                      </p:cBhvr>
                                      <p:to>
                                        <p:strVal val="hidden"/>
                                      </p:to>
                                    </p:set>
                                  </p:childTnLst>
                                </p:cTn>
                              </p:par>
                            </p:childTnLst>
                          </p:cTn>
                        </p:par>
                        <p:par>
                          <p:cTn id="20" fill="hold">
                            <p:stCondLst>
                              <p:cond delay="2000"/>
                            </p:stCondLst>
                            <p:childTnLst>
                              <p:par>
                                <p:cTn id="21" presetID="1" presetClass="entr" presetSubtype="0" fill="hold" grpId="1" nodeType="after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08333E-7 -4.44444E-6 L 0.30638 -0.00162 " pathEditMode="relative" rAng="0" ptsTypes="AA">
                                      <p:cBhvr>
                                        <p:cTn id="26" dur="2000" fill="hold"/>
                                        <p:tgtEl>
                                          <p:spTgt spid="45"/>
                                        </p:tgtEl>
                                        <p:attrNameLst>
                                          <p:attrName>ppt_x</p:attrName>
                                          <p:attrName>ppt_y</p:attrName>
                                        </p:attrNameLst>
                                      </p:cBhvr>
                                      <p:rCtr x="1529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0" animBg="1"/>
      <p:bldP spid="478" grpId="1" animBg="1"/>
      <p:bldP spid="45" grpId="0" animBg="1"/>
      <p:bldP spid="4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rot="5400000">
            <a:off x="2458426" y="532132"/>
            <a:ext cx="1335908" cy="2651781"/>
          </a:xfrm>
          <a:prstGeom prst="ellipse">
            <a:avLst/>
          </a:prstGeom>
          <a:solidFill>
            <a:srgbClr val="002060">
              <a:alpha val="6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FFFFF"/>
              </a:solidFill>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Main Products</a:t>
            </a:r>
            <a:endParaRPr lang="zh-CN" altLang="en-US" dirty="0">
              <a:latin typeface="+mn-lt"/>
              <a:ea typeface="+mn-ea"/>
              <a:cs typeface="+mn-ea"/>
              <a:sym typeface="+mn-lt"/>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9894" y="1074474"/>
            <a:ext cx="2192972" cy="1472275"/>
          </a:xfrm>
          <a:prstGeom prst="rect">
            <a:avLst/>
          </a:prstGeom>
        </p:spPr>
      </p:pic>
      <p:sp>
        <p:nvSpPr>
          <p:cNvPr id="24" name="TextBox 25"/>
          <p:cNvSpPr txBox="1"/>
          <p:nvPr/>
        </p:nvSpPr>
        <p:spPr>
          <a:xfrm>
            <a:off x="389827" y="2781868"/>
            <a:ext cx="5749331" cy="584775"/>
          </a:xfrm>
          <a:prstGeom prst="rect">
            <a:avLst/>
          </a:prstGeom>
          <a:noFill/>
        </p:spPr>
        <p:txBody>
          <a:bodyPr wrap="none" rtlCol="0">
            <a:spAutoFit/>
          </a:bodyPr>
          <a:lstStyle>
            <a:defPPr>
              <a:defRPr lang="zh-CN"/>
            </a:defPPr>
            <a:lvl1pPr algn="ctr" defTabSz="914377">
              <a:defRPr sz="1600">
                <a:solidFill>
                  <a:srgbClr val="FFFF00"/>
                </a:solidFill>
                <a:cs typeface="+mn-ea"/>
              </a:defRPr>
            </a:lvl1pPr>
          </a:lstStyle>
          <a:p>
            <a:r>
              <a:rPr lang="en-US" altLang="zh-CN" dirty="0"/>
              <a:t>Thermal Network Value Hybrid Bullet Camera(Lite series)</a:t>
            </a:r>
          </a:p>
          <a:p>
            <a:r>
              <a:rPr lang="en-US" altLang="zh-CN" dirty="0"/>
              <a:t>DH-TPC-BF3221-T</a:t>
            </a:r>
            <a:endParaRPr lang="zh-CN" altLang="en-US" dirty="0"/>
          </a:p>
        </p:txBody>
      </p:sp>
      <p:sp>
        <p:nvSpPr>
          <p:cNvPr id="25" name="矩形 24">
            <a:extLst>
              <a:ext uri="{FF2B5EF4-FFF2-40B4-BE49-F238E27FC236}">
                <a16:creationId xmlns:a16="http://schemas.microsoft.com/office/drawing/2014/main" id="{6EAC5940-9568-4B0D-AF05-A324C78783B9}"/>
              </a:ext>
            </a:extLst>
          </p:cNvPr>
          <p:cNvSpPr/>
          <p:nvPr/>
        </p:nvSpPr>
        <p:spPr>
          <a:xfrm>
            <a:off x="1407508" y="3514297"/>
            <a:ext cx="4035287" cy="3108543"/>
          </a:xfrm>
          <a:prstGeom prst="rect">
            <a:avLst/>
          </a:prstGeom>
        </p:spPr>
        <p:txBody>
          <a:bodyPr wrap="square">
            <a:spAutoFit/>
          </a:bodyPr>
          <a:lstStyle/>
          <a:p>
            <a:r>
              <a:rPr lang="en-US" altLang="zh-CN" sz="1400" dirty="0" err="1">
                <a:solidFill>
                  <a:srgbClr val="FFFFFF"/>
                </a:solidFill>
                <a:cs typeface="+mn-ea"/>
              </a:rPr>
              <a:t>Vox</a:t>
            </a:r>
            <a:r>
              <a:rPr lang="en-US" altLang="zh-CN" sz="1400" dirty="0">
                <a:solidFill>
                  <a:srgbClr val="FFFFFF"/>
                </a:solidFill>
                <a:cs typeface="+mn-ea"/>
              </a:rPr>
              <a:t> uncooled focal plane detector	</a:t>
            </a:r>
          </a:p>
          <a:p>
            <a:r>
              <a:rPr lang="en-US" altLang="zh-CN" sz="1400" dirty="0">
                <a:solidFill>
                  <a:srgbClr val="FFFFFF"/>
                </a:solidFill>
                <a:cs typeface="+mn-ea"/>
              </a:rPr>
              <a:t>Resolution</a:t>
            </a:r>
            <a:r>
              <a:rPr lang="zh-CN" altLang="en-US" sz="1400" dirty="0">
                <a:solidFill>
                  <a:srgbClr val="FFFFFF"/>
                </a:solidFill>
                <a:cs typeface="+mn-ea"/>
              </a:rPr>
              <a:t>：</a:t>
            </a:r>
            <a:r>
              <a:rPr lang="en-US" altLang="zh-CN" sz="1400" dirty="0">
                <a:solidFill>
                  <a:srgbClr val="FFFFFF"/>
                </a:solidFill>
                <a:cs typeface="+mn-ea"/>
              </a:rPr>
              <a:t>256*192</a:t>
            </a:r>
            <a:br>
              <a:rPr lang="zh-CN" altLang="en-US" sz="1400" dirty="0">
                <a:solidFill>
                  <a:srgbClr val="FFFFFF"/>
                </a:solidFill>
                <a:cs typeface="+mn-ea"/>
              </a:rPr>
            </a:br>
            <a:r>
              <a:rPr lang="en-US" altLang="zh-CN" sz="1400" dirty="0">
                <a:solidFill>
                  <a:srgbClr val="FFFFFF"/>
                </a:solidFill>
                <a:cs typeface="+mn-ea"/>
              </a:rPr>
              <a:t>Spectral Range</a:t>
            </a:r>
            <a:r>
              <a:rPr lang="zh-CN" altLang="en-US" sz="1400" dirty="0">
                <a:solidFill>
                  <a:srgbClr val="FFFFFF"/>
                </a:solidFill>
                <a:cs typeface="+mn-ea"/>
              </a:rPr>
              <a:t>：</a:t>
            </a:r>
            <a:r>
              <a:rPr lang="en-US" altLang="zh-CN" sz="1400" dirty="0">
                <a:solidFill>
                  <a:srgbClr val="FFFFFF"/>
                </a:solidFill>
                <a:cs typeface="+mn-ea"/>
              </a:rPr>
              <a:t>8μm~14μm</a:t>
            </a:r>
            <a:br>
              <a:rPr lang="zh-CN" altLang="en-US" sz="1400" dirty="0">
                <a:solidFill>
                  <a:srgbClr val="FFFFFF"/>
                </a:solidFill>
                <a:cs typeface="+mn-ea"/>
              </a:rPr>
            </a:br>
            <a:r>
              <a:rPr lang="en-US" altLang="zh-CN" sz="1400" dirty="0">
                <a:solidFill>
                  <a:srgbClr val="FFFFFF"/>
                </a:solidFill>
                <a:cs typeface="+mn-ea"/>
              </a:rPr>
              <a:t>Thermal lens</a:t>
            </a:r>
            <a:r>
              <a:rPr lang="zh-CN" altLang="en-US" sz="1400" dirty="0">
                <a:solidFill>
                  <a:srgbClr val="FFFFFF"/>
                </a:solidFill>
                <a:cs typeface="+mn-ea"/>
              </a:rPr>
              <a:t>：</a:t>
            </a:r>
            <a:r>
              <a:rPr lang="en-US" altLang="zh-CN" sz="1400" dirty="0">
                <a:solidFill>
                  <a:srgbClr val="FFFFFF"/>
                </a:solidFill>
                <a:cs typeface="+mn-ea"/>
              </a:rPr>
              <a:t>3.5mm/7mm</a:t>
            </a:r>
            <a:r>
              <a:rPr lang="zh-CN" altLang="en-US" sz="1400" dirty="0">
                <a:solidFill>
                  <a:srgbClr val="FFFFFF"/>
                </a:solidFill>
                <a:cs typeface="+mn-ea"/>
              </a:rPr>
              <a:t>（</a:t>
            </a:r>
            <a:r>
              <a:rPr lang="en-US" altLang="zh-CN" sz="1400" dirty="0">
                <a:solidFill>
                  <a:srgbClr val="FFFFFF"/>
                </a:solidFill>
                <a:cs typeface="+mn-ea"/>
              </a:rPr>
              <a:t>optional</a:t>
            </a:r>
            <a:r>
              <a:rPr lang="zh-CN" altLang="en-US" sz="1400" dirty="0">
                <a:solidFill>
                  <a:srgbClr val="FFFFFF"/>
                </a:solidFill>
                <a:cs typeface="+mn-ea"/>
              </a:rPr>
              <a:t>）</a:t>
            </a:r>
            <a:br>
              <a:rPr lang="zh-CN" altLang="en-US" sz="1400" dirty="0">
                <a:solidFill>
                  <a:srgbClr val="FFFFFF"/>
                </a:solidFill>
                <a:cs typeface="+mn-ea"/>
              </a:rPr>
            </a:br>
            <a:r>
              <a:rPr lang="en-US" altLang="zh-CN" sz="1400" dirty="0">
                <a:solidFill>
                  <a:srgbClr val="FFFFFF"/>
                </a:solidFill>
                <a:cs typeface="+mn-ea"/>
              </a:rPr>
              <a:t>NETD</a:t>
            </a:r>
            <a:r>
              <a:rPr lang="zh-CN" altLang="en-US" sz="1400" dirty="0">
                <a:solidFill>
                  <a:srgbClr val="FFFFFF"/>
                </a:solidFill>
                <a:cs typeface="+mn-ea"/>
              </a:rPr>
              <a:t>：</a:t>
            </a:r>
            <a:r>
              <a:rPr lang="en-US" altLang="zh-CN" sz="1400" dirty="0">
                <a:solidFill>
                  <a:srgbClr val="FFFFFF"/>
                </a:solidFill>
                <a:cs typeface="+mn-ea"/>
              </a:rPr>
              <a:t>&lt;50 </a:t>
            </a:r>
            <a:r>
              <a:rPr lang="en-US" altLang="zh-CN" sz="1400" dirty="0" err="1">
                <a:solidFill>
                  <a:srgbClr val="FFFFFF"/>
                </a:solidFill>
                <a:cs typeface="+mn-ea"/>
              </a:rPr>
              <a:t>mK</a:t>
            </a:r>
            <a:br>
              <a:rPr lang="zh-CN" altLang="en-US" sz="1400" dirty="0">
                <a:solidFill>
                  <a:srgbClr val="FFFFFF"/>
                </a:solidFill>
                <a:cs typeface="+mn-ea"/>
              </a:rPr>
            </a:br>
            <a:r>
              <a:rPr lang="en-US" altLang="zh-CN" sz="1400" dirty="0">
                <a:solidFill>
                  <a:srgbClr val="FFFFFF"/>
                </a:solidFill>
                <a:cs typeface="+mn-ea"/>
              </a:rPr>
              <a:t>Visible</a:t>
            </a:r>
            <a:r>
              <a:rPr lang="zh-CN" altLang="en-US" sz="1400" dirty="0">
                <a:solidFill>
                  <a:srgbClr val="FFFFFF"/>
                </a:solidFill>
                <a:cs typeface="+mn-ea"/>
              </a:rPr>
              <a:t>：</a:t>
            </a:r>
            <a:r>
              <a:rPr lang="en-US" altLang="zh-CN" sz="1400" dirty="0">
                <a:solidFill>
                  <a:srgbClr val="FFFFFF"/>
                </a:solidFill>
                <a:cs typeface="+mn-ea"/>
              </a:rPr>
              <a:t>1/2.8</a:t>
            </a:r>
            <a:r>
              <a:rPr lang="zh-CN" altLang="en-US" sz="1400" dirty="0">
                <a:solidFill>
                  <a:srgbClr val="FFFFFF"/>
                </a:solidFill>
                <a:cs typeface="+mn-ea"/>
              </a:rPr>
              <a:t>“</a:t>
            </a:r>
            <a:r>
              <a:rPr lang="en-US" altLang="zh-CN" sz="1400" dirty="0">
                <a:solidFill>
                  <a:srgbClr val="FFFFFF"/>
                </a:solidFill>
                <a:cs typeface="+mn-ea"/>
              </a:rPr>
              <a:t>CMOS</a:t>
            </a:r>
            <a:r>
              <a:rPr lang="zh-CN" altLang="en-US" sz="1400" dirty="0">
                <a:solidFill>
                  <a:srgbClr val="FFFFFF"/>
                </a:solidFill>
                <a:cs typeface="+mn-ea"/>
              </a:rPr>
              <a:t>，</a:t>
            </a:r>
            <a:r>
              <a:rPr lang="en-US" altLang="zh-CN" sz="1400" dirty="0">
                <a:solidFill>
                  <a:srgbClr val="FFFFFF"/>
                </a:solidFill>
                <a:cs typeface="+mn-ea"/>
              </a:rPr>
              <a:t>1080P</a:t>
            </a:r>
            <a:br>
              <a:rPr lang="zh-CN" altLang="en-US" sz="1400" dirty="0">
                <a:solidFill>
                  <a:srgbClr val="FFFFFF"/>
                </a:solidFill>
                <a:cs typeface="+mn-ea"/>
              </a:rPr>
            </a:br>
            <a:r>
              <a:rPr lang="en-US" altLang="zh-CN" sz="1400" dirty="0">
                <a:solidFill>
                  <a:srgbClr val="FFFFFF"/>
                </a:solidFill>
                <a:cs typeface="+mn-ea"/>
              </a:rPr>
              <a:t>Visible lens</a:t>
            </a:r>
            <a:r>
              <a:rPr lang="zh-CN" altLang="en-US" sz="1400" dirty="0">
                <a:solidFill>
                  <a:srgbClr val="FFFFFF"/>
                </a:solidFill>
                <a:cs typeface="+mn-ea"/>
              </a:rPr>
              <a:t>：</a:t>
            </a:r>
            <a:r>
              <a:rPr lang="en-US" altLang="zh-CN" sz="1400" dirty="0">
                <a:solidFill>
                  <a:srgbClr val="FFFFFF"/>
                </a:solidFill>
                <a:cs typeface="+mn-ea"/>
              </a:rPr>
              <a:t>4mm/8mm(optional)</a:t>
            </a:r>
            <a:br>
              <a:rPr lang="zh-CN" altLang="en-US" sz="1400" dirty="0">
                <a:solidFill>
                  <a:srgbClr val="FFFFFF"/>
                </a:solidFill>
                <a:cs typeface="+mn-ea"/>
              </a:rPr>
            </a:br>
            <a:r>
              <a:rPr lang="en-US" altLang="zh-CN" sz="1400" dirty="0">
                <a:solidFill>
                  <a:srgbClr val="FFFFFF"/>
                </a:solidFill>
                <a:cs typeface="+mn-ea"/>
              </a:rPr>
              <a:t>Alarm</a:t>
            </a:r>
            <a:r>
              <a:rPr lang="zh-CN" altLang="en-US" sz="1400" dirty="0">
                <a:solidFill>
                  <a:srgbClr val="FFFFFF"/>
                </a:solidFill>
                <a:cs typeface="+mn-ea"/>
              </a:rPr>
              <a:t>：</a:t>
            </a:r>
            <a:r>
              <a:rPr lang="en-US" altLang="zh-CN" sz="1400" dirty="0">
                <a:solidFill>
                  <a:srgbClr val="FFFFFF"/>
                </a:solidFill>
                <a:cs typeface="+mn-ea"/>
              </a:rPr>
              <a:t>Built-in white light warning light, horn</a:t>
            </a:r>
          </a:p>
          <a:p>
            <a:r>
              <a:rPr lang="en-US" altLang="zh-CN" sz="1400" dirty="0">
                <a:solidFill>
                  <a:srgbClr val="FFFFFF"/>
                </a:solidFill>
                <a:cs typeface="+mn-ea"/>
              </a:rPr>
              <a:t>Temperature measurement range</a:t>
            </a:r>
            <a:r>
              <a:rPr lang="zh-CN" altLang="en-US" sz="1400" dirty="0">
                <a:solidFill>
                  <a:srgbClr val="FFFFFF"/>
                </a:solidFill>
                <a:cs typeface="+mn-ea"/>
              </a:rPr>
              <a:t>：</a:t>
            </a:r>
            <a:r>
              <a:rPr lang="en-US" altLang="zh-CN" sz="1400" dirty="0">
                <a:solidFill>
                  <a:srgbClr val="FFFFFF"/>
                </a:solidFill>
                <a:cs typeface="+mn-ea"/>
              </a:rPr>
              <a:t>30℃</a:t>
            </a:r>
            <a:r>
              <a:rPr lang="zh-CN" altLang="en-US" sz="1400" dirty="0">
                <a:solidFill>
                  <a:srgbClr val="FFFFFF"/>
                </a:solidFill>
                <a:cs typeface="+mn-ea"/>
              </a:rPr>
              <a:t>～</a:t>
            </a:r>
            <a:r>
              <a:rPr lang="en-US" altLang="zh-CN" sz="1400" dirty="0">
                <a:solidFill>
                  <a:srgbClr val="FFFFFF"/>
                </a:solidFill>
                <a:cs typeface="+mn-ea"/>
              </a:rPr>
              <a:t>45℃</a:t>
            </a:r>
            <a:r>
              <a:rPr lang="zh-CN" altLang="en-US" sz="1400" dirty="0">
                <a:solidFill>
                  <a:srgbClr val="FFFFFF"/>
                </a:solidFill>
                <a:cs typeface="+mn-ea"/>
              </a:rPr>
              <a:t>，</a:t>
            </a:r>
            <a:endParaRPr lang="en-US" altLang="zh-CN" sz="1400" dirty="0">
              <a:solidFill>
                <a:srgbClr val="FFFFFF"/>
              </a:solidFill>
              <a:cs typeface="+mn-ea"/>
            </a:endParaRPr>
          </a:p>
          <a:p>
            <a:r>
              <a:rPr lang="en-US" altLang="zh-CN" sz="1400" dirty="0">
                <a:solidFill>
                  <a:srgbClr val="FFFFFF"/>
                </a:solidFill>
                <a:cs typeface="+mn-ea"/>
              </a:rPr>
              <a:t>Temperature measurement accuracy </a:t>
            </a:r>
            <a:r>
              <a:rPr lang="zh-CN" altLang="en-US" sz="1400" dirty="0">
                <a:solidFill>
                  <a:srgbClr val="FF0000"/>
                </a:solidFill>
                <a:cs typeface="+mn-ea"/>
              </a:rPr>
              <a:t>：</a:t>
            </a:r>
            <a:r>
              <a:rPr lang="en-US" altLang="zh-CN" sz="1400" dirty="0">
                <a:solidFill>
                  <a:srgbClr val="FF0000"/>
                </a:solidFill>
                <a:cs typeface="+mn-ea"/>
              </a:rPr>
              <a:t>±0.3℃</a:t>
            </a:r>
            <a:r>
              <a:rPr lang="zh-CN" altLang="en-US" sz="1400" dirty="0">
                <a:solidFill>
                  <a:srgbClr val="FF0000"/>
                </a:solidFill>
                <a:cs typeface="+mn-ea"/>
              </a:rPr>
              <a:t>，</a:t>
            </a:r>
            <a:r>
              <a:rPr lang="en-US" altLang="zh-CN" sz="1400" dirty="0">
                <a:solidFill>
                  <a:srgbClr val="FF0000"/>
                </a:solidFill>
                <a:cs typeface="+mn-ea"/>
              </a:rPr>
              <a:t>with blackbody</a:t>
            </a:r>
          </a:p>
          <a:p>
            <a:r>
              <a:rPr lang="en-US" altLang="zh-CN" sz="1400" dirty="0">
                <a:solidFill>
                  <a:srgbClr val="FFFFFF"/>
                </a:solidFill>
                <a:cs typeface="+mn-ea"/>
              </a:rPr>
              <a:t>±1℃</a:t>
            </a:r>
            <a:r>
              <a:rPr lang="zh-CN" altLang="en-US" sz="1400" dirty="0">
                <a:solidFill>
                  <a:srgbClr val="FFFFFF"/>
                </a:solidFill>
                <a:cs typeface="+mn-ea"/>
              </a:rPr>
              <a:t>，</a:t>
            </a:r>
            <a:r>
              <a:rPr lang="en-US" altLang="zh-CN" sz="1400" dirty="0">
                <a:solidFill>
                  <a:srgbClr val="FFFFFF"/>
                </a:solidFill>
                <a:cs typeface="+mn-ea"/>
              </a:rPr>
              <a:t>without blackbody</a:t>
            </a:r>
          </a:p>
        </p:txBody>
      </p:sp>
      <p:cxnSp>
        <p:nvCxnSpPr>
          <p:cNvPr id="26" name="直接连接符 25"/>
          <p:cNvCxnSpPr/>
          <p:nvPr/>
        </p:nvCxnSpPr>
        <p:spPr>
          <a:xfrm>
            <a:off x="6096000" y="3062053"/>
            <a:ext cx="7749" cy="211551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rot="5400000">
            <a:off x="8288906" y="668581"/>
            <a:ext cx="1335908" cy="2651781"/>
          </a:xfrm>
          <a:prstGeom prst="ellipse">
            <a:avLst/>
          </a:prstGeom>
          <a:solidFill>
            <a:srgbClr val="002060">
              <a:alpha val="6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FFFFF"/>
              </a:solidFill>
              <a:cs typeface="+mn-ea"/>
              <a:sym typeface="+mn-lt"/>
            </a:endParaRPr>
          </a:p>
        </p:txBody>
      </p:sp>
      <p:sp>
        <p:nvSpPr>
          <p:cNvPr id="29" name="TextBox 25"/>
          <p:cNvSpPr txBox="1"/>
          <p:nvPr/>
        </p:nvSpPr>
        <p:spPr>
          <a:xfrm>
            <a:off x="8160808" y="2844225"/>
            <a:ext cx="1592103" cy="584775"/>
          </a:xfrm>
          <a:prstGeom prst="rect">
            <a:avLst/>
          </a:prstGeom>
          <a:noFill/>
        </p:spPr>
        <p:txBody>
          <a:bodyPr wrap="none" rtlCol="0">
            <a:spAutoFit/>
          </a:bodyPr>
          <a:lstStyle/>
          <a:p>
            <a:pPr algn="ctr" defTabSz="914377"/>
            <a:r>
              <a:rPr lang="en-US" altLang="zh-CN" sz="1600" dirty="0">
                <a:solidFill>
                  <a:srgbClr val="FFFF00"/>
                </a:solidFill>
                <a:cs typeface="+mn-ea"/>
                <a:sym typeface="+mn-lt"/>
              </a:rPr>
              <a:t>Blackbody</a:t>
            </a:r>
          </a:p>
          <a:p>
            <a:pPr algn="ctr" defTabSz="914377"/>
            <a:r>
              <a:rPr lang="en-US" altLang="zh-CN" sz="1600" dirty="0">
                <a:solidFill>
                  <a:srgbClr val="FFFF00"/>
                </a:solidFill>
                <a:cs typeface="+mn-ea"/>
                <a:sym typeface="+mn-lt"/>
              </a:rPr>
              <a:t>DH-TPC-HBB1</a:t>
            </a:r>
          </a:p>
        </p:txBody>
      </p:sp>
      <p:sp>
        <p:nvSpPr>
          <p:cNvPr id="30" name="矩形 29">
            <a:extLst>
              <a:ext uri="{FF2B5EF4-FFF2-40B4-BE49-F238E27FC236}">
                <a16:creationId xmlns:a16="http://schemas.microsoft.com/office/drawing/2014/main" id="{6EAC5940-9568-4B0D-AF05-A324C78783B9}"/>
              </a:ext>
            </a:extLst>
          </p:cNvPr>
          <p:cNvSpPr/>
          <p:nvPr/>
        </p:nvSpPr>
        <p:spPr>
          <a:xfrm>
            <a:off x="7172588" y="3743367"/>
            <a:ext cx="4261606" cy="2445670"/>
          </a:xfrm>
          <a:prstGeom prst="rect">
            <a:avLst/>
          </a:prstGeom>
        </p:spPr>
        <p:txBody>
          <a:bodyPr wrap="square">
            <a:spAutoFit/>
          </a:bodyPr>
          <a:lstStyle/>
          <a:p>
            <a:pPr defTabSz="914377">
              <a:lnSpc>
                <a:spcPct val="110000"/>
              </a:lnSpc>
            </a:pPr>
            <a:r>
              <a:rPr lang="en-US" altLang="zh-CN" sz="1400" dirty="0">
                <a:solidFill>
                  <a:srgbClr val="FFFFFF"/>
                </a:solidFill>
                <a:cs typeface="+mn-ea"/>
                <a:sym typeface="+mn-lt"/>
              </a:rPr>
              <a:t>Working temperature</a:t>
            </a:r>
            <a:r>
              <a:rPr lang="zh-CN" altLang="en-US" sz="1400" dirty="0">
                <a:solidFill>
                  <a:srgbClr val="FFFFFF"/>
                </a:solidFill>
                <a:cs typeface="+mn-ea"/>
                <a:sym typeface="+mn-lt"/>
              </a:rPr>
              <a:t>   ：</a:t>
            </a:r>
            <a:r>
              <a:rPr lang="en-US" altLang="zh-CN" sz="1400" dirty="0">
                <a:solidFill>
                  <a:srgbClr val="FFFFFF"/>
                </a:solidFill>
                <a:cs typeface="+mn-ea"/>
                <a:sym typeface="+mn-lt"/>
              </a:rPr>
              <a:t>40.0℃</a:t>
            </a:r>
            <a:r>
              <a:rPr lang="zh-CN" altLang="en-US" sz="1400" dirty="0">
                <a:solidFill>
                  <a:srgbClr val="FFFFFF"/>
                </a:solidFill>
                <a:cs typeface="+mn-ea"/>
                <a:sym typeface="+mn-lt"/>
              </a:rPr>
              <a:t>（</a:t>
            </a:r>
            <a:r>
              <a:rPr lang="en-US" altLang="zh-CN" sz="1400" dirty="0">
                <a:solidFill>
                  <a:srgbClr val="FFFFFF"/>
                </a:solidFill>
                <a:cs typeface="+mn-ea"/>
                <a:sym typeface="+mn-lt"/>
              </a:rPr>
              <a:t> environment temperature +5.0</a:t>
            </a:r>
            <a:r>
              <a:rPr lang="zh-CN" altLang="en-US" sz="1400" dirty="0">
                <a:solidFill>
                  <a:srgbClr val="FFFFFF"/>
                </a:solidFill>
                <a:cs typeface="+mn-ea"/>
                <a:sym typeface="+mn-lt"/>
              </a:rPr>
              <a:t>℃</a:t>
            </a:r>
            <a:r>
              <a:rPr lang="en-US" altLang="zh-CN" sz="1400" dirty="0">
                <a:solidFill>
                  <a:srgbClr val="FFFFFF"/>
                </a:solidFill>
                <a:cs typeface="+mn-ea"/>
                <a:sym typeface="+mn-lt"/>
              </a:rPr>
              <a:t>~ 50.0</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resolution </a:t>
            </a:r>
            <a:r>
              <a:rPr lang="zh-CN" altLang="en-US" sz="1400" dirty="0">
                <a:solidFill>
                  <a:srgbClr val="FFFFFF"/>
                </a:solidFill>
                <a:cs typeface="+mn-ea"/>
                <a:sym typeface="+mn-lt"/>
              </a:rPr>
              <a:t>：</a:t>
            </a:r>
            <a:r>
              <a:rPr lang="en-US" altLang="zh-CN" sz="1400" dirty="0">
                <a:solidFill>
                  <a:srgbClr val="FFFFFF"/>
                </a:solidFill>
                <a:cs typeface="+mn-ea"/>
                <a:sym typeface="+mn-lt"/>
              </a:rPr>
              <a:t>0.1℃</a:t>
            </a:r>
          </a:p>
          <a:p>
            <a:pPr defTabSz="914377">
              <a:lnSpc>
                <a:spcPct val="110000"/>
              </a:lnSpc>
            </a:pPr>
            <a:r>
              <a:rPr lang="en-US" altLang="zh-CN" sz="1400" dirty="0">
                <a:solidFill>
                  <a:srgbClr val="FFFFFF"/>
                </a:solidFill>
                <a:cs typeface="+mn-ea"/>
                <a:sym typeface="+mn-lt"/>
              </a:rPr>
              <a:t>Temperature measurement accuracy </a:t>
            </a:r>
            <a:r>
              <a:rPr lang="zh-CN" altLang="en-US" sz="1400" dirty="0">
                <a:solidFill>
                  <a:srgbClr val="FFFFFF"/>
                </a:solidFill>
                <a:cs typeface="+mn-ea"/>
                <a:sym typeface="+mn-lt"/>
              </a:rPr>
              <a:t>：</a:t>
            </a:r>
            <a:r>
              <a:rPr lang="en-US" altLang="zh-CN" sz="1400" dirty="0">
                <a:solidFill>
                  <a:srgbClr val="FFFFFF"/>
                </a:solidFill>
                <a:cs typeface="+mn-ea"/>
                <a:sym typeface="+mn-lt"/>
              </a:rPr>
              <a:t>±0.2℃</a:t>
            </a:r>
            <a:r>
              <a:rPr lang="zh-CN" altLang="en-US" sz="1400" dirty="0">
                <a:solidFill>
                  <a:srgbClr val="FFFFFF"/>
                </a:solidFill>
                <a:cs typeface="+mn-ea"/>
                <a:sym typeface="+mn-lt"/>
              </a:rPr>
              <a:t>（</a:t>
            </a:r>
            <a:r>
              <a:rPr lang="en-US" altLang="zh-CN" sz="1400" dirty="0">
                <a:solidFill>
                  <a:srgbClr val="FFFFFF"/>
                </a:solidFill>
                <a:cs typeface="+mn-ea"/>
                <a:sym typeface="+mn-lt"/>
              </a:rPr>
              <a:t>Single point</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stability </a:t>
            </a:r>
            <a:r>
              <a:rPr lang="zh-CN" altLang="en-US" sz="1400" dirty="0">
                <a:solidFill>
                  <a:srgbClr val="FFFFFF"/>
                </a:solidFill>
                <a:cs typeface="+mn-ea"/>
                <a:sym typeface="+mn-lt"/>
              </a:rPr>
              <a:t>：</a:t>
            </a:r>
            <a:r>
              <a:rPr lang="en-US" altLang="zh-CN" sz="1400" dirty="0">
                <a:solidFill>
                  <a:srgbClr val="FFFFFF"/>
                </a:solidFill>
                <a:cs typeface="+mn-ea"/>
                <a:sym typeface="+mn-lt"/>
              </a:rPr>
              <a:t>±( 0.1</a:t>
            </a:r>
            <a:r>
              <a:rPr lang="zh-CN" altLang="en-US" sz="1400" dirty="0">
                <a:solidFill>
                  <a:srgbClr val="FFFFFF"/>
                </a:solidFill>
                <a:cs typeface="+mn-ea"/>
                <a:sym typeface="+mn-lt"/>
              </a:rPr>
              <a:t>～</a:t>
            </a:r>
            <a:r>
              <a:rPr lang="en-US" altLang="zh-CN" sz="1400" dirty="0">
                <a:solidFill>
                  <a:srgbClr val="FFFFFF"/>
                </a:solidFill>
                <a:cs typeface="+mn-ea"/>
                <a:sym typeface="+mn-lt"/>
              </a:rPr>
              <a:t>0.2 )℃/30min</a:t>
            </a:r>
          </a:p>
          <a:p>
            <a:pPr defTabSz="914377">
              <a:lnSpc>
                <a:spcPct val="110000"/>
              </a:lnSpc>
            </a:pPr>
            <a:r>
              <a:rPr lang="en-US" altLang="zh-CN" sz="1400" dirty="0">
                <a:solidFill>
                  <a:srgbClr val="FFFFFF"/>
                </a:solidFill>
                <a:cs typeface="+mn-ea"/>
                <a:sym typeface="+mn-lt"/>
              </a:rPr>
              <a:t>Effective emissivity </a:t>
            </a:r>
            <a:r>
              <a:rPr lang="zh-CN" altLang="en-US" sz="1400" dirty="0">
                <a:solidFill>
                  <a:srgbClr val="FFFFFF"/>
                </a:solidFill>
                <a:cs typeface="+mn-ea"/>
                <a:sym typeface="+mn-lt"/>
              </a:rPr>
              <a:t>：</a:t>
            </a:r>
            <a:r>
              <a:rPr lang="en-US" altLang="zh-CN" sz="1400" dirty="0">
                <a:solidFill>
                  <a:srgbClr val="FFFFFF"/>
                </a:solidFill>
                <a:cs typeface="+mn-ea"/>
                <a:sym typeface="+mn-lt"/>
              </a:rPr>
              <a:t>0.97±0.02</a:t>
            </a:r>
          </a:p>
          <a:p>
            <a:pPr defTabSz="914377">
              <a:lnSpc>
                <a:spcPct val="110000"/>
              </a:lnSpc>
            </a:pPr>
            <a:r>
              <a:rPr lang="en-US" altLang="zh-CN" sz="1400" dirty="0">
                <a:solidFill>
                  <a:srgbClr val="FFFFFF"/>
                </a:solidFill>
                <a:cs typeface="+mn-ea"/>
                <a:sym typeface="+mn-lt"/>
              </a:rPr>
              <a:t>Power</a:t>
            </a:r>
            <a:r>
              <a:rPr lang="zh-CN" altLang="en-US" sz="1400" dirty="0">
                <a:solidFill>
                  <a:srgbClr val="FFFFFF"/>
                </a:solidFill>
                <a:cs typeface="+mn-ea"/>
                <a:sym typeface="+mn-lt"/>
              </a:rPr>
              <a:t>：</a:t>
            </a:r>
            <a:r>
              <a:rPr lang="en-US" altLang="zh-CN" sz="1400" dirty="0">
                <a:solidFill>
                  <a:srgbClr val="FFFFFF"/>
                </a:solidFill>
                <a:cs typeface="+mn-ea"/>
                <a:sym typeface="+mn-lt"/>
              </a:rPr>
              <a:t>220VAC 50Hz</a:t>
            </a:r>
          </a:p>
          <a:p>
            <a:pPr defTabSz="914377">
              <a:lnSpc>
                <a:spcPct val="110000"/>
              </a:lnSpc>
            </a:pPr>
            <a:r>
              <a:rPr lang="en-US" altLang="zh-CN" sz="1400" dirty="0">
                <a:solidFill>
                  <a:srgbClr val="FFFFFF"/>
                </a:solidFill>
                <a:cs typeface="+mn-ea"/>
                <a:sym typeface="+mn-lt"/>
              </a:rPr>
              <a:t>Ambient temperature and humidity </a:t>
            </a:r>
            <a:r>
              <a:rPr lang="zh-CN" altLang="en-US" sz="1400" dirty="0">
                <a:solidFill>
                  <a:srgbClr val="FFFFFF"/>
                </a:solidFill>
                <a:cs typeface="+mn-ea"/>
                <a:sym typeface="+mn-lt"/>
              </a:rPr>
              <a:t>：</a:t>
            </a:r>
            <a:r>
              <a:rPr lang="en-US" altLang="zh-CN" sz="1400" dirty="0">
                <a:solidFill>
                  <a:srgbClr val="FFFFFF"/>
                </a:solidFill>
                <a:cs typeface="+mn-ea"/>
                <a:sym typeface="+mn-lt"/>
              </a:rPr>
              <a:t>0~40℃/ ≤80%RH</a:t>
            </a:r>
            <a:endParaRPr lang="zh-CN" altLang="en-US" sz="1400" dirty="0">
              <a:solidFill>
                <a:srgbClr val="FFFFFF"/>
              </a:solidFill>
              <a:cs typeface="+mn-ea"/>
              <a:sym typeface="+mn-lt"/>
            </a:endParaRPr>
          </a:p>
        </p:txBody>
      </p:sp>
      <p:grpSp>
        <p:nvGrpSpPr>
          <p:cNvPr id="31" name="组合 30">
            <a:extLst>
              <a:ext uri="{FF2B5EF4-FFF2-40B4-BE49-F238E27FC236}">
                <a16:creationId xmlns:a16="http://schemas.microsoft.com/office/drawing/2014/main" id="{85024D1E-C2E1-4BEC-891A-D83A3D3DCE73}"/>
              </a:ext>
            </a:extLst>
          </p:cNvPr>
          <p:cNvGrpSpPr/>
          <p:nvPr/>
        </p:nvGrpSpPr>
        <p:grpSpPr>
          <a:xfrm>
            <a:off x="8405515" y="1628115"/>
            <a:ext cx="958847" cy="750579"/>
            <a:chOff x="2550856" y="437585"/>
            <a:chExt cx="3210824" cy="2983907"/>
          </a:xfrm>
        </p:grpSpPr>
        <p:pic>
          <p:nvPicPr>
            <p:cNvPr id="32"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图片 32">
              <a:extLst>
                <a:ext uri="{FF2B5EF4-FFF2-40B4-BE49-F238E27FC236}">
                  <a16:creationId xmlns:a16="http://schemas.microsoft.com/office/drawing/2014/main" id="{B48BC373-2733-4896-B68A-DA732D077433}"/>
                </a:ext>
              </a:extLst>
            </p:cNvPr>
            <p:cNvPicPr>
              <a:picLocks noChangeAspect="1"/>
            </p:cNvPicPr>
            <p:nvPr/>
          </p:nvPicPr>
          <p:blipFill>
            <a:blip r:embed="rId6"/>
            <a:stretch>
              <a:fillRect/>
            </a:stretch>
          </p:blipFill>
          <p:spPr>
            <a:xfrm>
              <a:off x="3051506" y="913490"/>
              <a:ext cx="1104762" cy="323810"/>
            </a:xfrm>
            <a:prstGeom prst="rect">
              <a:avLst/>
            </a:prstGeom>
          </p:spPr>
        </p:pic>
      </p:grpSp>
    </p:spTree>
    <p:extLst>
      <p:ext uri="{BB962C8B-B14F-4D97-AF65-F5344CB8AC3E}">
        <p14:creationId xmlns:p14="http://schemas.microsoft.com/office/powerpoint/2010/main" val="187973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îṥḷíḑé"/>
          <p:cNvSpPr/>
          <p:nvPr/>
        </p:nvSpPr>
        <p:spPr>
          <a:xfrm>
            <a:off x="7884" y="2743494"/>
            <a:ext cx="12374616" cy="933555"/>
          </a:xfrm>
          <a:prstGeom prst="rect">
            <a:avLst/>
          </a:prstGeom>
          <a:gradFill flip="none" rotWithShape="1">
            <a:gsLst>
              <a:gs pos="100000">
                <a:srgbClr val="00B0F0">
                  <a:alpha val="0"/>
                </a:srgbClr>
              </a:gs>
              <a:gs pos="50000">
                <a:srgbClr val="00B0F0">
                  <a:alpha val="90000"/>
                </a:srgbClr>
              </a:gs>
              <a:gs pos="0">
                <a:srgbClr val="00B0F0">
                  <a:alpha val="0"/>
                </a:srgbClr>
              </a:gs>
            </a:gsLst>
            <a:lin ang="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0" rIns="162592" bIns="81296" anchor="t" anchorCtr="0"/>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274"/>
            <a:endParaRPr lang="zh-CN" altLang="en-US" sz="2400" b="1" dirty="0">
              <a:solidFill>
                <a:srgbClr val="FFC000"/>
              </a:solidFill>
            </a:endParaRPr>
          </a:p>
        </p:txBody>
      </p:sp>
      <p:sp>
        <p:nvSpPr>
          <p:cNvPr id="2" name="标题 1"/>
          <p:cNvSpPr>
            <a:spLocks noGrp="1"/>
          </p:cNvSpPr>
          <p:nvPr>
            <p:ph type="title"/>
          </p:nvPr>
        </p:nvSpPr>
        <p:spPr>
          <a:xfrm>
            <a:off x="433329" y="191796"/>
            <a:ext cx="8967511" cy="878161"/>
          </a:xfrm>
        </p:spPr>
        <p:txBody>
          <a:bodyPr/>
          <a:lstStyle/>
          <a:p>
            <a:r>
              <a:rPr lang="en-US" altLang="zh-CN" dirty="0">
                <a:latin typeface="+mj-lt"/>
                <a:cs typeface="+mn-ea"/>
                <a:sym typeface="+mn-lt"/>
              </a:rPr>
              <a:t>Product Selection</a:t>
            </a:r>
            <a:endParaRPr lang="zh-CN" altLang="en-US" dirty="0">
              <a:latin typeface="+mj-lt"/>
            </a:endParaRPr>
          </a:p>
        </p:txBody>
      </p:sp>
      <p:grpSp>
        <p:nvGrpSpPr>
          <p:cNvPr id="107" name="组合 106"/>
          <p:cNvGrpSpPr/>
          <p:nvPr/>
        </p:nvGrpSpPr>
        <p:grpSpPr>
          <a:xfrm>
            <a:off x="664958" y="3799503"/>
            <a:ext cx="10860292" cy="2804497"/>
            <a:chOff x="498718" y="1882272"/>
            <a:chExt cx="6512993" cy="2525100"/>
          </a:xfrm>
        </p:grpSpPr>
        <p:sp>
          <p:nvSpPr>
            <p:cNvPr id="74" name="íṩḷïďè">
              <a:extLst>
                <a:ext uri="{FF2B5EF4-FFF2-40B4-BE49-F238E27FC236}">
                  <a16:creationId xmlns:a16="http://schemas.microsoft.com/office/drawing/2014/main" id="{F8E07573-A8E5-42F7-B445-E2E8E3B47ABD}"/>
                </a:ext>
              </a:extLst>
            </p:cNvPr>
            <p:cNvSpPr/>
            <p:nvPr/>
          </p:nvSpPr>
          <p:spPr bwMode="auto">
            <a:xfrm>
              <a:off x="498718"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sp>
          <p:nvSpPr>
            <p:cNvPr id="72" name="î$ľîďé">
              <a:extLst>
                <a:ext uri="{FF2B5EF4-FFF2-40B4-BE49-F238E27FC236}">
                  <a16:creationId xmlns:a16="http://schemas.microsoft.com/office/drawing/2014/main" id="{F8E07573-A8E5-42F7-B445-E2E8E3B47ABD}"/>
                </a:ext>
              </a:extLst>
            </p:cNvPr>
            <p:cNvSpPr/>
            <p:nvPr/>
          </p:nvSpPr>
          <p:spPr bwMode="auto">
            <a:xfrm>
              <a:off x="3760480"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sp>
          <p:nvSpPr>
            <p:cNvPr id="70" name="ïśḷide">
              <a:extLst>
                <a:ext uri="{FF2B5EF4-FFF2-40B4-BE49-F238E27FC236}">
                  <a16:creationId xmlns:a16="http://schemas.microsoft.com/office/drawing/2014/main" id="{F8E07573-A8E5-42F7-B445-E2E8E3B47ABD}"/>
                </a:ext>
              </a:extLst>
            </p:cNvPr>
            <p:cNvSpPr/>
            <p:nvPr/>
          </p:nvSpPr>
          <p:spPr bwMode="auto">
            <a:xfrm>
              <a:off x="2129599"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sp>
          <p:nvSpPr>
            <p:cNvPr id="68" name="ïSļîḋé">
              <a:extLst>
                <a:ext uri="{FF2B5EF4-FFF2-40B4-BE49-F238E27FC236}">
                  <a16:creationId xmlns:a16="http://schemas.microsoft.com/office/drawing/2014/main" id="{F8E07573-A8E5-42F7-B445-E2E8E3B47ABD}"/>
                </a:ext>
              </a:extLst>
            </p:cNvPr>
            <p:cNvSpPr/>
            <p:nvPr/>
          </p:nvSpPr>
          <p:spPr bwMode="auto">
            <a:xfrm>
              <a:off x="5391362" y="1882272"/>
              <a:ext cx="1620349" cy="2525100"/>
            </a:xfrm>
            <a:prstGeom prst="rect">
              <a:avLst/>
            </a:prstGeom>
            <a:gradFill flip="none" rotWithShape="1">
              <a:gsLst>
                <a:gs pos="100000">
                  <a:srgbClr val="00B0F0">
                    <a:alpha val="0"/>
                  </a:srgbClr>
                </a:gs>
                <a:gs pos="50000">
                  <a:srgbClr val="00B0F0">
                    <a:alpha val="20000"/>
                  </a:srgbClr>
                </a:gs>
                <a:gs pos="0">
                  <a:srgbClr val="00B0F0">
                    <a:alpha val="50000"/>
                  </a:srgbClr>
                </a:gs>
              </a:gsLst>
              <a:lin ang="54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62592" tIns="81600" rIns="162592" bIns="81296" anchor="t" anchorCtr="0"/>
            <a:lstStyle/>
            <a:p>
              <a:pPr algn="ctr" defTabSz="1219274"/>
              <a:endParaRPr lang="en-US" altLang="zh-CN" sz="1333" b="1" dirty="0">
                <a:solidFill>
                  <a:srgbClr val="FFC000"/>
                </a:solidFill>
              </a:endParaRPr>
            </a:p>
          </p:txBody>
        </p:sp>
      </p:grpSp>
      <p:cxnSp>
        <p:nvCxnSpPr>
          <p:cNvPr id="101" name="直接连接符 100"/>
          <p:cNvCxnSpPr/>
          <p:nvPr/>
        </p:nvCxnSpPr>
        <p:spPr>
          <a:xfrm>
            <a:off x="3366859" y="2867925"/>
            <a:ext cx="0" cy="57606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6096000" y="2867925"/>
            <a:ext cx="0" cy="57606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a:off x="8805785" y="2867925"/>
            <a:ext cx="0" cy="57606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05" name="文本占位符 15"/>
          <p:cNvSpPr txBox="1">
            <a:spLocks/>
          </p:cNvSpPr>
          <p:nvPr/>
        </p:nvSpPr>
        <p:spPr>
          <a:xfrm>
            <a:off x="1011288" y="2758774"/>
            <a:ext cx="2174508"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Thermal</a:t>
            </a:r>
            <a:endParaRPr kumimoji="1" lang="zh-CN" altLang="en-US" sz="2133" b="1" dirty="0">
              <a:solidFill>
                <a:srgbClr val="FFC000"/>
              </a:solidFill>
              <a:latin typeface="+mn-lt"/>
              <a:ea typeface="+mn-ea"/>
              <a:cs typeface="+mn-ea"/>
              <a:sym typeface="+mn-lt"/>
            </a:endParaRPr>
          </a:p>
        </p:txBody>
      </p:sp>
      <p:sp>
        <p:nvSpPr>
          <p:cNvPr id="108" name="文本占位符 15"/>
          <p:cNvSpPr txBox="1">
            <a:spLocks/>
          </p:cNvSpPr>
          <p:nvPr/>
        </p:nvSpPr>
        <p:spPr>
          <a:xfrm>
            <a:off x="8997031" y="2750149"/>
            <a:ext cx="2408906"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Platform</a:t>
            </a:r>
            <a:endParaRPr kumimoji="1" lang="zh-CN" altLang="en-US" sz="2133" b="1" dirty="0">
              <a:solidFill>
                <a:srgbClr val="FFC000"/>
              </a:solidFill>
              <a:latin typeface="+mn-lt"/>
              <a:ea typeface="+mn-ea"/>
              <a:cs typeface="+mn-ea"/>
              <a:sym typeface="+mn-lt"/>
            </a:endParaRPr>
          </a:p>
        </p:txBody>
      </p:sp>
      <p:sp>
        <p:nvSpPr>
          <p:cNvPr id="109" name="文本占位符 15"/>
          <p:cNvSpPr txBox="1">
            <a:spLocks/>
          </p:cNvSpPr>
          <p:nvPr/>
        </p:nvSpPr>
        <p:spPr>
          <a:xfrm>
            <a:off x="6111766" y="2767082"/>
            <a:ext cx="2619217"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IVS Server</a:t>
            </a:r>
            <a:endParaRPr kumimoji="1" lang="zh-CN" altLang="en-US" sz="2133" b="1" dirty="0">
              <a:solidFill>
                <a:srgbClr val="FFC000"/>
              </a:solidFill>
              <a:latin typeface="+mn-lt"/>
              <a:ea typeface="+mn-ea"/>
              <a:cs typeface="+mn-ea"/>
              <a:sym typeface="+mn-lt"/>
            </a:endParaRPr>
          </a:p>
        </p:txBody>
      </p:sp>
      <p:sp>
        <p:nvSpPr>
          <p:cNvPr id="110" name="文本占位符 15"/>
          <p:cNvSpPr txBox="1">
            <a:spLocks/>
          </p:cNvSpPr>
          <p:nvPr/>
        </p:nvSpPr>
        <p:spPr>
          <a:xfrm>
            <a:off x="3438903" y="2775708"/>
            <a:ext cx="2600820" cy="521660"/>
          </a:xfrm>
          <a:prstGeom prst="rect">
            <a:avLst/>
          </a:prstGeom>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kumimoji="1" lang="en-US" altLang="zh-CN" sz="2133" b="1" dirty="0">
                <a:solidFill>
                  <a:srgbClr val="FFC000"/>
                </a:solidFill>
                <a:latin typeface="+mn-lt"/>
                <a:ea typeface="+mn-ea"/>
                <a:cs typeface="+mn-ea"/>
                <a:sym typeface="+mn-lt"/>
              </a:rPr>
              <a:t>Black Body</a:t>
            </a:r>
            <a:endParaRPr kumimoji="1" lang="zh-CN" altLang="en-US" sz="2133" b="1" dirty="0">
              <a:solidFill>
                <a:srgbClr val="FFC000"/>
              </a:solidFill>
              <a:latin typeface="+mn-lt"/>
              <a:ea typeface="+mn-ea"/>
              <a:cs typeface="+mn-ea"/>
              <a:sym typeface="+mn-lt"/>
            </a:endParaRPr>
          </a:p>
        </p:txBody>
      </p:sp>
      <p:sp>
        <p:nvSpPr>
          <p:cNvPr id="111" name="矩形 110"/>
          <p:cNvSpPr/>
          <p:nvPr/>
        </p:nvSpPr>
        <p:spPr>
          <a:xfrm>
            <a:off x="684314" y="3245629"/>
            <a:ext cx="2700107" cy="338554"/>
          </a:xfrm>
          <a:prstGeom prst="rect">
            <a:avLst/>
          </a:prstGeom>
        </p:spPr>
        <p:txBody>
          <a:bodyPr wrap="square">
            <a:spAutoFit/>
          </a:bodyPr>
          <a:lstStyle/>
          <a:p>
            <a:pPr algn="ctr" defTabSz="914377"/>
            <a:r>
              <a:rPr lang="en-US" altLang="zh-CN" sz="1600" b="1" dirty="0">
                <a:solidFill>
                  <a:schemeClr val="bg1"/>
                </a:solidFill>
                <a:cs typeface="+mn-ea"/>
                <a:sym typeface="+mn-lt"/>
              </a:rPr>
              <a:t>DH-TPC-BF3221-T</a:t>
            </a:r>
            <a:endParaRPr lang="zh-CN" altLang="en-US" sz="1600" b="1" dirty="0">
              <a:solidFill>
                <a:schemeClr val="bg1"/>
              </a:solidFill>
              <a:cs typeface="+mn-ea"/>
              <a:sym typeface="+mn-lt"/>
            </a:endParaRPr>
          </a:p>
        </p:txBody>
      </p:sp>
      <p:sp>
        <p:nvSpPr>
          <p:cNvPr id="118" name="矩形 117"/>
          <p:cNvSpPr/>
          <p:nvPr/>
        </p:nvSpPr>
        <p:spPr>
          <a:xfrm>
            <a:off x="3404740" y="3245630"/>
            <a:ext cx="2700107" cy="338554"/>
          </a:xfrm>
          <a:prstGeom prst="rect">
            <a:avLst/>
          </a:prstGeom>
        </p:spPr>
        <p:txBody>
          <a:bodyPr wrap="square">
            <a:spAutoFit/>
          </a:bodyPr>
          <a:lstStyle/>
          <a:p>
            <a:pPr algn="ctr" defTabSz="914377"/>
            <a:r>
              <a:rPr lang="en-US" altLang="zh-CN" sz="1600" b="1" dirty="0">
                <a:solidFill>
                  <a:schemeClr val="bg1"/>
                </a:solidFill>
                <a:cs typeface="+mn-ea"/>
                <a:sym typeface="+mn-lt"/>
              </a:rPr>
              <a:t>DH-TPC-HBB1</a:t>
            </a:r>
          </a:p>
        </p:txBody>
      </p:sp>
      <p:sp>
        <p:nvSpPr>
          <p:cNvPr id="119" name="矩形 118"/>
          <p:cNvSpPr/>
          <p:nvPr/>
        </p:nvSpPr>
        <p:spPr>
          <a:xfrm>
            <a:off x="6103884" y="3245630"/>
            <a:ext cx="2700107" cy="338554"/>
          </a:xfrm>
          <a:prstGeom prst="rect">
            <a:avLst/>
          </a:prstGeom>
        </p:spPr>
        <p:txBody>
          <a:bodyPr wrap="square">
            <a:spAutoFit/>
          </a:bodyPr>
          <a:lstStyle/>
          <a:p>
            <a:pPr algn="ctr" defTabSz="914377"/>
            <a:r>
              <a:rPr lang="en-US" altLang="zh-CN" sz="1600" b="1" dirty="0">
                <a:solidFill>
                  <a:schemeClr val="bg1"/>
                </a:solidFill>
                <a:cs typeface="+mn-ea"/>
              </a:rPr>
              <a:t>IVSS7008-1I</a:t>
            </a:r>
          </a:p>
        </p:txBody>
      </p:sp>
      <p:sp>
        <p:nvSpPr>
          <p:cNvPr id="120" name="矩形 119"/>
          <p:cNvSpPr/>
          <p:nvPr/>
        </p:nvSpPr>
        <p:spPr>
          <a:xfrm>
            <a:off x="8860268" y="3245629"/>
            <a:ext cx="2682544" cy="338554"/>
          </a:xfrm>
          <a:prstGeom prst="rect">
            <a:avLst/>
          </a:prstGeom>
        </p:spPr>
        <p:txBody>
          <a:bodyPr wrap="square">
            <a:spAutoFit/>
          </a:bodyPr>
          <a:lstStyle/>
          <a:p>
            <a:pPr algn="ctr" defTabSz="914377"/>
            <a:r>
              <a:rPr lang="en-US" altLang="zh-CN" sz="1600" b="1" dirty="0">
                <a:solidFill>
                  <a:schemeClr val="bg1"/>
                </a:solidFill>
                <a:cs typeface="+mn-ea"/>
              </a:rPr>
              <a:t>DSS Pro</a:t>
            </a:r>
          </a:p>
        </p:txBody>
      </p:sp>
      <p:grpSp>
        <p:nvGrpSpPr>
          <p:cNvPr id="35" name="组合 34">
            <a:extLst>
              <a:ext uri="{FF2B5EF4-FFF2-40B4-BE49-F238E27FC236}">
                <a16:creationId xmlns:a16="http://schemas.microsoft.com/office/drawing/2014/main" id="{85024D1E-C2E1-4BEC-891A-D83A3D3DCE73}"/>
              </a:ext>
            </a:extLst>
          </p:cNvPr>
          <p:cNvGrpSpPr/>
          <p:nvPr/>
        </p:nvGrpSpPr>
        <p:grpSpPr>
          <a:xfrm>
            <a:off x="4275369" y="1572093"/>
            <a:ext cx="958847" cy="750579"/>
            <a:chOff x="2550856" y="437585"/>
            <a:chExt cx="3210824" cy="2983907"/>
          </a:xfrm>
        </p:grpSpPr>
        <p:pic>
          <p:nvPicPr>
            <p:cNvPr id="36"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图片 36">
              <a:extLst>
                <a:ext uri="{FF2B5EF4-FFF2-40B4-BE49-F238E27FC236}">
                  <a16:creationId xmlns:a16="http://schemas.microsoft.com/office/drawing/2014/main" id="{B48BC373-2733-4896-B68A-DA732D077433}"/>
                </a:ext>
              </a:extLst>
            </p:cNvPr>
            <p:cNvPicPr>
              <a:picLocks noChangeAspect="1"/>
            </p:cNvPicPr>
            <p:nvPr/>
          </p:nvPicPr>
          <p:blipFill>
            <a:blip r:embed="rId4"/>
            <a:stretch>
              <a:fillRect/>
            </a:stretch>
          </p:blipFill>
          <p:spPr>
            <a:xfrm>
              <a:off x="3051506" y="913490"/>
              <a:ext cx="1104762" cy="323810"/>
            </a:xfrm>
            <a:prstGeom prst="rect">
              <a:avLst/>
            </a:prstGeom>
          </p:spPr>
        </p:pic>
      </p:grpSp>
      <p:pic>
        <p:nvPicPr>
          <p:cNvPr id="1026" name="Picture 2" descr="https://dahuasecurity.s3-ap-southeast-1.amazonaws.com/uploads/image/20190617/IVSS7008-1I_Image_thumb.png"/>
          <p:cNvPicPr>
            <a:picLocks noChangeAspect="1" noChangeArrowheads="1"/>
          </p:cNvPicPr>
          <p:nvPr/>
        </p:nvPicPr>
        <p:blipFill rotWithShape="1">
          <a:blip r:embed="rId5">
            <a:extLst>
              <a:ext uri="{28A0092B-C50C-407E-A947-70E740481C1C}">
                <a14:useLocalDpi xmlns:a14="http://schemas.microsoft.com/office/drawing/2010/main" val="0"/>
              </a:ext>
            </a:extLst>
          </a:blip>
          <a:srcRect t="38905" b="37600"/>
          <a:stretch/>
        </p:blipFill>
        <p:spPr bwMode="auto">
          <a:xfrm>
            <a:off x="6195192" y="1666914"/>
            <a:ext cx="2375869" cy="558204"/>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2037" y="1484658"/>
            <a:ext cx="946462" cy="946462"/>
          </a:xfrm>
          <a:prstGeom prst="rect">
            <a:avLst/>
          </a:prstGeom>
        </p:spPr>
      </p:pic>
      <p:sp>
        <p:nvSpPr>
          <p:cNvPr id="39" name="矩形 38">
            <a:extLst>
              <a:ext uri="{FF2B5EF4-FFF2-40B4-BE49-F238E27FC236}">
                <a16:creationId xmlns:a16="http://schemas.microsoft.com/office/drawing/2014/main" id="{B5CD931E-175B-4B9D-BD2A-9653FD3F37D6}"/>
              </a:ext>
            </a:extLst>
          </p:cNvPr>
          <p:cNvSpPr/>
          <p:nvPr/>
        </p:nvSpPr>
        <p:spPr>
          <a:xfrm>
            <a:off x="684314" y="3861576"/>
            <a:ext cx="2700107" cy="2893100"/>
          </a:xfrm>
          <a:prstGeom prst="rect">
            <a:avLst/>
          </a:prstGeom>
        </p:spPr>
        <p:txBody>
          <a:bodyPr wrap="square">
            <a:spAutoFit/>
          </a:bodyPr>
          <a:lstStyle/>
          <a:p>
            <a:r>
              <a:rPr lang="en-US" altLang="zh-CN" sz="1400" dirty="0">
                <a:solidFill>
                  <a:schemeClr val="bg1"/>
                </a:solidFill>
                <a:latin typeface="+mj-ea"/>
              </a:rPr>
              <a:t>Resolution</a:t>
            </a:r>
            <a:r>
              <a:rPr lang="zh-CN" altLang="en-US" sz="1400" dirty="0">
                <a:solidFill>
                  <a:schemeClr val="bg1"/>
                </a:solidFill>
                <a:latin typeface="+mj-ea"/>
              </a:rPr>
              <a:t>：</a:t>
            </a:r>
            <a:r>
              <a:rPr lang="en-US" altLang="zh-CN" sz="1400" dirty="0">
                <a:solidFill>
                  <a:schemeClr val="bg1"/>
                </a:solidFill>
                <a:latin typeface="+mj-ea"/>
              </a:rPr>
              <a:t>256*192</a:t>
            </a:r>
            <a:br>
              <a:rPr lang="zh-CN" altLang="en-US" sz="1400" dirty="0">
                <a:solidFill>
                  <a:schemeClr val="bg1"/>
                </a:solidFill>
                <a:latin typeface="+mj-ea"/>
              </a:rPr>
            </a:br>
            <a:r>
              <a:rPr lang="en-US" altLang="zh-CN" sz="1400" dirty="0">
                <a:solidFill>
                  <a:schemeClr val="bg1"/>
                </a:solidFill>
                <a:latin typeface="+mj-ea"/>
              </a:rPr>
              <a:t>Spectral Range</a:t>
            </a:r>
            <a:r>
              <a:rPr lang="zh-CN" altLang="en-US" sz="1400" dirty="0">
                <a:solidFill>
                  <a:schemeClr val="bg1"/>
                </a:solidFill>
                <a:latin typeface="+mj-ea"/>
              </a:rPr>
              <a:t>：</a:t>
            </a:r>
            <a:r>
              <a:rPr lang="en-US" altLang="zh-CN" sz="1400" dirty="0">
                <a:solidFill>
                  <a:schemeClr val="bg1"/>
                </a:solidFill>
                <a:latin typeface="+mj-ea"/>
              </a:rPr>
              <a:t>8μm~14μm</a:t>
            </a:r>
            <a:br>
              <a:rPr lang="zh-CN" altLang="en-US" sz="1400" dirty="0">
                <a:solidFill>
                  <a:schemeClr val="bg1"/>
                </a:solidFill>
                <a:latin typeface="+mj-ea"/>
              </a:rPr>
            </a:br>
            <a:r>
              <a:rPr lang="en-US" altLang="zh-CN" sz="1400" dirty="0">
                <a:solidFill>
                  <a:schemeClr val="bg1"/>
                </a:solidFill>
                <a:latin typeface="+mj-ea"/>
              </a:rPr>
              <a:t>Thermal lens</a:t>
            </a:r>
            <a:r>
              <a:rPr lang="zh-CN" altLang="en-US" sz="1400" dirty="0">
                <a:solidFill>
                  <a:schemeClr val="bg1"/>
                </a:solidFill>
                <a:latin typeface="+mj-ea"/>
              </a:rPr>
              <a:t>：</a:t>
            </a:r>
            <a:r>
              <a:rPr lang="en-US" altLang="zh-CN" sz="1400" dirty="0">
                <a:solidFill>
                  <a:schemeClr val="bg1"/>
                </a:solidFill>
                <a:latin typeface="+mj-ea"/>
              </a:rPr>
              <a:t>3.5mm/7mm</a:t>
            </a:r>
            <a:r>
              <a:rPr lang="zh-CN" altLang="en-US" sz="1400" dirty="0">
                <a:solidFill>
                  <a:schemeClr val="bg1"/>
                </a:solidFill>
                <a:latin typeface="+mj-ea"/>
              </a:rPr>
              <a:t>（</a:t>
            </a:r>
            <a:r>
              <a:rPr lang="en-US" altLang="zh-CN" sz="1400" dirty="0">
                <a:solidFill>
                  <a:schemeClr val="bg1"/>
                </a:solidFill>
                <a:latin typeface="+mj-ea"/>
              </a:rPr>
              <a:t>optional</a:t>
            </a:r>
            <a:r>
              <a:rPr lang="zh-CN" altLang="en-US" sz="1400" dirty="0">
                <a:solidFill>
                  <a:schemeClr val="bg1"/>
                </a:solidFill>
                <a:latin typeface="+mj-ea"/>
              </a:rPr>
              <a:t>）</a:t>
            </a:r>
            <a:br>
              <a:rPr lang="zh-CN" altLang="en-US" sz="1400" dirty="0">
                <a:solidFill>
                  <a:schemeClr val="bg1"/>
                </a:solidFill>
                <a:latin typeface="+mj-ea"/>
              </a:rPr>
            </a:br>
            <a:r>
              <a:rPr lang="en-US" altLang="zh-CN" sz="1400" dirty="0">
                <a:solidFill>
                  <a:schemeClr val="bg1"/>
                </a:solidFill>
                <a:latin typeface="+mj-ea"/>
              </a:rPr>
              <a:t>NETD</a:t>
            </a:r>
            <a:r>
              <a:rPr lang="zh-CN" altLang="en-US" sz="1400" dirty="0">
                <a:solidFill>
                  <a:schemeClr val="bg1"/>
                </a:solidFill>
                <a:latin typeface="+mj-ea"/>
              </a:rPr>
              <a:t>：</a:t>
            </a:r>
            <a:r>
              <a:rPr lang="en-US" altLang="zh-CN" sz="1400" dirty="0">
                <a:solidFill>
                  <a:schemeClr val="bg1"/>
                </a:solidFill>
                <a:latin typeface="+mj-ea"/>
              </a:rPr>
              <a:t>&lt;50 </a:t>
            </a:r>
            <a:r>
              <a:rPr lang="en-US" altLang="zh-CN" sz="1400" dirty="0" err="1">
                <a:solidFill>
                  <a:schemeClr val="bg1"/>
                </a:solidFill>
                <a:latin typeface="+mj-ea"/>
              </a:rPr>
              <a:t>mK</a:t>
            </a:r>
            <a:br>
              <a:rPr lang="zh-CN" altLang="en-US" sz="1400" dirty="0">
                <a:solidFill>
                  <a:schemeClr val="bg1"/>
                </a:solidFill>
                <a:latin typeface="+mj-ea"/>
              </a:rPr>
            </a:br>
            <a:r>
              <a:rPr lang="en-US" altLang="zh-CN" sz="1400" dirty="0">
                <a:solidFill>
                  <a:schemeClr val="bg1"/>
                </a:solidFill>
                <a:latin typeface="+mj-ea"/>
              </a:rPr>
              <a:t>Alarm</a:t>
            </a:r>
            <a:r>
              <a:rPr lang="zh-CN" altLang="en-US" sz="1400" dirty="0">
                <a:solidFill>
                  <a:schemeClr val="bg1"/>
                </a:solidFill>
                <a:latin typeface="+mj-ea"/>
              </a:rPr>
              <a:t>：</a:t>
            </a:r>
            <a:r>
              <a:rPr lang="en-US" altLang="zh-CN" sz="1400" dirty="0">
                <a:solidFill>
                  <a:schemeClr val="bg1"/>
                </a:solidFill>
                <a:latin typeface="+mj-ea"/>
              </a:rPr>
              <a:t>Built-in white light warning light, horn</a:t>
            </a:r>
          </a:p>
          <a:p>
            <a:r>
              <a:rPr lang="en-US" altLang="zh-CN" sz="1400" dirty="0">
                <a:solidFill>
                  <a:schemeClr val="bg1"/>
                </a:solidFill>
                <a:latin typeface="+mj-ea"/>
              </a:rPr>
              <a:t>Temperature measurement range</a:t>
            </a:r>
            <a:r>
              <a:rPr lang="zh-CN" altLang="en-US" sz="1400" dirty="0">
                <a:solidFill>
                  <a:schemeClr val="bg1"/>
                </a:solidFill>
                <a:latin typeface="+mj-ea"/>
              </a:rPr>
              <a:t>：</a:t>
            </a:r>
            <a:r>
              <a:rPr lang="en-US" altLang="zh-CN" sz="1400" dirty="0">
                <a:solidFill>
                  <a:schemeClr val="bg1"/>
                </a:solidFill>
                <a:latin typeface="+mj-ea"/>
              </a:rPr>
              <a:t>30℃</a:t>
            </a:r>
            <a:r>
              <a:rPr lang="zh-CN" altLang="en-US" sz="1400" dirty="0">
                <a:solidFill>
                  <a:schemeClr val="bg1"/>
                </a:solidFill>
                <a:latin typeface="+mj-ea"/>
              </a:rPr>
              <a:t>～</a:t>
            </a:r>
            <a:r>
              <a:rPr lang="en-US" altLang="zh-CN" sz="1400" dirty="0">
                <a:solidFill>
                  <a:schemeClr val="bg1"/>
                </a:solidFill>
                <a:latin typeface="+mj-ea"/>
              </a:rPr>
              <a:t>45℃</a:t>
            </a:r>
            <a:r>
              <a:rPr lang="zh-CN" altLang="en-US" sz="1400" dirty="0">
                <a:solidFill>
                  <a:schemeClr val="bg1"/>
                </a:solidFill>
                <a:latin typeface="+mj-ea"/>
              </a:rPr>
              <a:t>，</a:t>
            </a:r>
            <a:endParaRPr lang="en-US" altLang="zh-CN" sz="1400" dirty="0">
              <a:solidFill>
                <a:schemeClr val="bg1"/>
              </a:solidFill>
              <a:latin typeface="+mj-ea"/>
            </a:endParaRPr>
          </a:p>
          <a:p>
            <a:r>
              <a:rPr lang="en-US" altLang="zh-CN" sz="1400" dirty="0">
                <a:solidFill>
                  <a:schemeClr val="bg1"/>
                </a:solidFill>
                <a:latin typeface="+mj-ea"/>
              </a:rPr>
              <a:t>Temperature measurement accuracy </a:t>
            </a:r>
            <a:r>
              <a:rPr lang="zh-CN" altLang="en-US" sz="1400" dirty="0">
                <a:solidFill>
                  <a:schemeClr val="bg1"/>
                </a:solidFill>
                <a:latin typeface="+mj-ea"/>
              </a:rPr>
              <a:t>：</a:t>
            </a:r>
            <a:r>
              <a:rPr lang="en-US" altLang="zh-CN" sz="1400" dirty="0">
                <a:solidFill>
                  <a:srgbClr val="FF0000"/>
                </a:solidFill>
                <a:latin typeface="+mj-ea"/>
              </a:rPr>
              <a:t>±0.3℃</a:t>
            </a:r>
            <a:r>
              <a:rPr lang="zh-CN" altLang="en-US" sz="1400" dirty="0">
                <a:solidFill>
                  <a:srgbClr val="FF0000"/>
                </a:solidFill>
                <a:latin typeface="+mj-ea"/>
              </a:rPr>
              <a:t>，</a:t>
            </a:r>
            <a:r>
              <a:rPr lang="en-US" altLang="zh-CN" sz="1400" dirty="0">
                <a:solidFill>
                  <a:srgbClr val="FF0000"/>
                </a:solidFill>
                <a:latin typeface="+mj-ea"/>
              </a:rPr>
              <a:t>with blackbody</a:t>
            </a:r>
            <a:endParaRPr lang="en-US" altLang="zh-CN" sz="1400" dirty="0">
              <a:solidFill>
                <a:schemeClr val="bg1"/>
              </a:solidFill>
              <a:latin typeface="+mj-ea"/>
            </a:endParaRPr>
          </a:p>
          <a:p>
            <a:r>
              <a:rPr lang="en-US" altLang="zh-CN" sz="1400" dirty="0">
                <a:solidFill>
                  <a:schemeClr val="bg1"/>
                </a:solidFill>
                <a:latin typeface="+mj-ea"/>
              </a:rPr>
              <a:t>±1℃</a:t>
            </a:r>
            <a:r>
              <a:rPr lang="zh-CN" altLang="en-US" sz="1400" dirty="0">
                <a:solidFill>
                  <a:schemeClr val="bg1"/>
                </a:solidFill>
                <a:latin typeface="+mj-ea"/>
              </a:rPr>
              <a:t>，</a:t>
            </a:r>
            <a:r>
              <a:rPr lang="en-US" altLang="zh-CN" sz="1400" dirty="0">
                <a:solidFill>
                  <a:schemeClr val="bg1"/>
                </a:solidFill>
                <a:latin typeface="+mj-ea"/>
              </a:rPr>
              <a:t>without blackbody</a:t>
            </a:r>
          </a:p>
        </p:txBody>
      </p:sp>
      <p:sp>
        <p:nvSpPr>
          <p:cNvPr id="41" name="矩形 40">
            <a:extLst>
              <a:ext uri="{FF2B5EF4-FFF2-40B4-BE49-F238E27FC236}">
                <a16:creationId xmlns:a16="http://schemas.microsoft.com/office/drawing/2014/main" id="{6EAC5940-9568-4B0D-AF05-A324C78783B9}"/>
              </a:ext>
            </a:extLst>
          </p:cNvPr>
          <p:cNvSpPr/>
          <p:nvPr/>
        </p:nvSpPr>
        <p:spPr>
          <a:xfrm>
            <a:off x="3438903" y="3861576"/>
            <a:ext cx="2600820" cy="2936188"/>
          </a:xfrm>
          <a:prstGeom prst="rect">
            <a:avLst/>
          </a:prstGeom>
        </p:spPr>
        <p:txBody>
          <a:bodyPr wrap="square">
            <a:spAutoFit/>
          </a:bodyPr>
          <a:lstStyle/>
          <a:p>
            <a:pPr defTabSz="914377">
              <a:lnSpc>
                <a:spcPct val="110000"/>
              </a:lnSpc>
            </a:pPr>
            <a:r>
              <a:rPr lang="en-US" altLang="zh-CN" sz="1400" dirty="0">
                <a:solidFill>
                  <a:srgbClr val="FFFFFF"/>
                </a:solidFill>
                <a:cs typeface="+mn-ea"/>
                <a:sym typeface="+mn-lt"/>
              </a:rPr>
              <a:t>Working temperature</a:t>
            </a:r>
            <a:r>
              <a:rPr lang="zh-CN" altLang="en-US" sz="1400" dirty="0">
                <a:solidFill>
                  <a:srgbClr val="FFFFFF"/>
                </a:solidFill>
                <a:cs typeface="+mn-ea"/>
                <a:sym typeface="+mn-lt"/>
              </a:rPr>
              <a:t>   ：</a:t>
            </a:r>
            <a:r>
              <a:rPr lang="en-US" altLang="zh-CN" sz="1400" dirty="0">
                <a:solidFill>
                  <a:srgbClr val="FFFFFF"/>
                </a:solidFill>
                <a:cs typeface="+mn-ea"/>
                <a:sym typeface="+mn-lt"/>
              </a:rPr>
              <a:t>40.0℃</a:t>
            </a:r>
            <a:r>
              <a:rPr lang="zh-CN" altLang="en-US" sz="1400" dirty="0">
                <a:solidFill>
                  <a:srgbClr val="FFFFFF"/>
                </a:solidFill>
                <a:cs typeface="+mn-ea"/>
                <a:sym typeface="+mn-lt"/>
              </a:rPr>
              <a:t>（</a:t>
            </a:r>
            <a:r>
              <a:rPr lang="en-US" altLang="zh-CN" sz="1400" dirty="0">
                <a:solidFill>
                  <a:srgbClr val="FFFFFF"/>
                </a:solidFill>
                <a:cs typeface="+mn-ea"/>
                <a:sym typeface="+mn-lt"/>
              </a:rPr>
              <a:t> environment temperature +5.0</a:t>
            </a:r>
            <a:r>
              <a:rPr lang="zh-CN" altLang="en-US" sz="1400" dirty="0">
                <a:solidFill>
                  <a:srgbClr val="FFFFFF"/>
                </a:solidFill>
                <a:cs typeface="+mn-ea"/>
                <a:sym typeface="+mn-lt"/>
              </a:rPr>
              <a:t>℃</a:t>
            </a:r>
            <a:r>
              <a:rPr lang="en-US" altLang="zh-CN" sz="1400" dirty="0">
                <a:solidFill>
                  <a:srgbClr val="FFFFFF"/>
                </a:solidFill>
                <a:cs typeface="+mn-ea"/>
                <a:sym typeface="+mn-lt"/>
              </a:rPr>
              <a:t>~ 50.0</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resolution </a:t>
            </a:r>
            <a:r>
              <a:rPr lang="zh-CN" altLang="en-US" sz="1400" dirty="0">
                <a:solidFill>
                  <a:srgbClr val="FFFFFF"/>
                </a:solidFill>
                <a:cs typeface="+mn-ea"/>
                <a:sym typeface="+mn-lt"/>
              </a:rPr>
              <a:t>：</a:t>
            </a:r>
            <a:r>
              <a:rPr lang="en-US" altLang="zh-CN" sz="1400" dirty="0">
                <a:solidFill>
                  <a:srgbClr val="FFFFFF"/>
                </a:solidFill>
                <a:cs typeface="+mn-ea"/>
                <a:sym typeface="+mn-lt"/>
              </a:rPr>
              <a:t>0.1℃</a:t>
            </a:r>
          </a:p>
          <a:p>
            <a:pPr defTabSz="914377">
              <a:lnSpc>
                <a:spcPct val="110000"/>
              </a:lnSpc>
            </a:pPr>
            <a:r>
              <a:rPr lang="en-US" altLang="zh-CN" sz="1400" dirty="0">
                <a:solidFill>
                  <a:srgbClr val="FFFFFF"/>
                </a:solidFill>
                <a:cs typeface="+mn-ea"/>
                <a:sym typeface="+mn-lt"/>
              </a:rPr>
              <a:t>Temperature measurement accuracy </a:t>
            </a:r>
            <a:r>
              <a:rPr lang="zh-CN" altLang="en-US" sz="1400" dirty="0">
                <a:solidFill>
                  <a:srgbClr val="FFFFFF"/>
                </a:solidFill>
                <a:cs typeface="+mn-ea"/>
                <a:sym typeface="+mn-lt"/>
              </a:rPr>
              <a:t>：</a:t>
            </a:r>
            <a:r>
              <a:rPr lang="en-US" altLang="zh-CN" sz="1400" dirty="0">
                <a:solidFill>
                  <a:srgbClr val="FFFFFF"/>
                </a:solidFill>
                <a:cs typeface="+mn-ea"/>
                <a:sym typeface="+mn-lt"/>
              </a:rPr>
              <a:t>±0.2℃</a:t>
            </a:r>
            <a:r>
              <a:rPr lang="zh-CN" altLang="en-US" sz="1400" dirty="0">
                <a:solidFill>
                  <a:srgbClr val="FFFFFF"/>
                </a:solidFill>
                <a:cs typeface="+mn-ea"/>
                <a:sym typeface="+mn-lt"/>
              </a:rPr>
              <a:t>（</a:t>
            </a:r>
            <a:r>
              <a:rPr lang="en-US" altLang="zh-CN" sz="1400" dirty="0">
                <a:solidFill>
                  <a:srgbClr val="FFFFFF"/>
                </a:solidFill>
                <a:cs typeface="+mn-ea"/>
                <a:sym typeface="+mn-lt"/>
              </a:rPr>
              <a:t>Single point</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stability </a:t>
            </a:r>
            <a:r>
              <a:rPr lang="zh-CN" altLang="en-US" sz="1400" dirty="0">
                <a:solidFill>
                  <a:srgbClr val="FFFFFF"/>
                </a:solidFill>
                <a:cs typeface="+mn-ea"/>
                <a:sym typeface="+mn-lt"/>
              </a:rPr>
              <a:t>：</a:t>
            </a:r>
            <a:r>
              <a:rPr lang="en-US" altLang="zh-CN" sz="1400" dirty="0">
                <a:solidFill>
                  <a:srgbClr val="FFFFFF"/>
                </a:solidFill>
                <a:cs typeface="+mn-ea"/>
                <a:sym typeface="+mn-lt"/>
              </a:rPr>
              <a:t>±( 0.1</a:t>
            </a:r>
            <a:r>
              <a:rPr lang="zh-CN" altLang="en-US" sz="1400" dirty="0">
                <a:solidFill>
                  <a:srgbClr val="FFFFFF"/>
                </a:solidFill>
                <a:cs typeface="+mn-ea"/>
                <a:sym typeface="+mn-lt"/>
              </a:rPr>
              <a:t>～</a:t>
            </a:r>
            <a:r>
              <a:rPr lang="en-US" altLang="zh-CN" sz="1400" dirty="0">
                <a:solidFill>
                  <a:srgbClr val="FFFFFF"/>
                </a:solidFill>
                <a:cs typeface="+mn-ea"/>
                <a:sym typeface="+mn-lt"/>
              </a:rPr>
              <a:t>0.2 )℃/30min</a:t>
            </a:r>
          </a:p>
          <a:p>
            <a:pPr defTabSz="914377">
              <a:lnSpc>
                <a:spcPct val="110000"/>
              </a:lnSpc>
            </a:pPr>
            <a:r>
              <a:rPr lang="en-US" altLang="zh-CN" sz="1400" dirty="0">
                <a:solidFill>
                  <a:srgbClr val="FFFFFF"/>
                </a:solidFill>
                <a:cs typeface="+mn-ea"/>
                <a:sym typeface="+mn-lt"/>
              </a:rPr>
              <a:t>Effective emissivity </a:t>
            </a:r>
            <a:r>
              <a:rPr lang="zh-CN" altLang="en-US" sz="1400" dirty="0">
                <a:solidFill>
                  <a:srgbClr val="FFFFFF"/>
                </a:solidFill>
                <a:cs typeface="+mn-ea"/>
                <a:sym typeface="+mn-lt"/>
              </a:rPr>
              <a:t>：</a:t>
            </a:r>
            <a:r>
              <a:rPr lang="en-US" altLang="zh-CN" sz="1400" dirty="0">
                <a:solidFill>
                  <a:srgbClr val="FFFFFF"/>
                </a:solidFill>
                <a:cs typeface="+mn-ea"/>
                <a:sym typeface="+mn-lt"/>
              </a:rPr>
              <a:t>0.97±0.02</a:t>
            </a:r>
          </a:p>
        </p:txBody>
      </p:sp>
      <p:sp>
        <p:nvSpPr>
          <p:cNvPr id="42" name="矩形 41">
            <a:extLst>
              <a:ext uri="{FF2B5EF4-FFF2-40B4-BE49-F238E27FC236}">
                <a16:creationId xmlns:a16="http://schemas.microsoft.com/office/drawing/2014/main" id="{6EAC5940-9568-4B0D-AF05-A324C78783B9}"/>
              </a:ext>
            </a:extLst>
          </p:cNvPr>
          <p:cNvSpPr/>
          <p:nvPr/>
        </p:nvSpPr>
        <p:spPr>
          <a:xfrm>
            <a:off x="6120964" y="3861576"/>
            <a:ext cx="2600820" cy="2699200"/>
          </a:xfrm>
          <a:prstGeom prst="rect">
            <a:avLst/>
          </a:prstGeom>
        </p:spPr>
        <p:txBody>
          <a:bodyPr wrap="square">
            <a:spAutoFit/>
          </a:bodyPr>
          <a:lstStyle/>
          <a:p>
            <a:pPr defTabSz="914377">
              <a:lnSpc>
                <a:spcPct val="110000"/>
              </a:lnSpc>
            </a:pPr>
            <a:r>
              <a:rPr lang="en-US" altLang="zh-CN" sz="1400" dirty="0">
                <a:solidFill>
                  <a:srgbClr val="FFFFFF"/>
                </a:solidFill>
                <a:cs typeface="+mn-ea"/>
              </a:rPr>
              <a:t> Max 400Mbps incoming bandwidth </a:t>
            </a:r>
          </a:p>
          <a:p>
            <a:pPr defTabSz="914377">
              <a:lnSpc>
                <a:spcPct val="110000"/>
              </a:lnSpc>
            </a:pPr>
            <a:r>
              <a:rPr lang="en-US" altLang="zh-CN" sz="1400" dirty="0">
                <a:solidFill>
                  <a:srgbClr val="FFFFFF"/>
                </a:solidFill>
                <a:cs typeface="+mn-ea"/>
              </a:rPr>
              <a:t> Up to 8-channel face recognition with normal IPC </a:t>
            </a:r>
          </a:p>
          <a:p>
            <a:pPr defTabSz="914377">
              <a:lnSpc>
                <a:spcPct val="110000"/>
              </a:lnSpc>
            </a:pPr>
            <a:r>
              <a:rPr lang="en-US" altLang="zh-CN" sz="1400" dirty="0">
                <a:solidFill>
                  <a:srgbClr val="FFFFFF"/>
                </a:solidFill>
                <a:cs typeface="+mn-ea"/>
              </a:rPr>
              <a:t>&gt; Up to 20-channel face recognition with face detection IPC </a:t>
            </a:r>
          </a:p>
          <a:p>
            <a:pPr defTabSz="914377">
              <a:lnSpc>
                <a:spcPct val="110000"/>
              </a:lnSpc>
            </a:pPr>
            <a:r>
              <a:rPr lang="en-US" altLang="zh-CN" sz="1400" dirty="0">
                <a:solidFill>
                  <a:srgbClr val="FFFFFF"/>
                </a:solidFill>
                <a:cs typeface="+mn-ea"/>
              </a:rPr>
              <a:t>&gt; Up to 50 face databases with 300,000 face pictures in total </a:t>
            </a:r>
          </a:p>
        </p:txBody>
      </p:sp>
      <p:sp>
        <p:nvSpPr>
          <p:cNvPr id="43" name="矩形 42">
            <a:extLst>
              <a:ext uri="{FF2B5EF4-FFF2-40B4-BE49-F238E27FC236}">
                <a16:creationId xmlns:a16="http://schemas.microsoft.com/office/drawing/2014/main" id="{6EAC5940-9568-4B0D-AF05-A324C78783B9}"/>
              </a:ext>
            </a:extLst>
          </p:cNvPr>
          <p:cNvSpPr/>
          <p:nvPr/>
        </p:nvSpPr>
        <p:spPr>
          <a:xfrm>
            <a:off x="8901074" y="3861576"/>
            <a:ext cx="2600820" cy="2462213"/>
          </a:xfrm>
          <a:prstGeom prst="rect">
            <a:avLst/>
          </a:prstGeom>
        </p:spPr>
        <p:txBody>
          <a:bodyPr wrap="square">
            <a:spAutoFit/>
          </a:bodyPr>
          <a:lstStyle/>
          <a:p>
            <a:pPr defTabSz="914377">
              <a:lnSpc>
                <a:spcPct val="110000"/>
              </a:lnSpc>
            </a:pPr>
            <a:r>
              <a:rPr lang="en-US" altLang="zh-CN" sz="1400" dirty="0">
                <a:solidFill>
                  <a:srgbClr val="FFFFFF"/>
                </a:solidFill>
                <a:cs typeface="+mn-ea"/>
              </a:rPr>
              <a:t>Live video monitoring</a:t>
            </a:r>
          </a:p>
          <a:p>
            <a:pPr defTabSz="914377">
              <a:lnSpc>
                <a:spcPct val="110000"/>
              </a:lnSpc>
            </a:pPr>
            <a:r>
              <a:rPr lang="en-US" altLang="zh-CN" sz="1400" dirty="0">
                <a:solidFill>
                  <a:srgbClr val="FFFFFF"/>
                </a:solidFill>
                <a:cs typeface="+mn-ea"/>
              </a:rPr>
              <a:t>AI Search: Searching by event, or face pictures</a:t>
            </a:r>
          </a:p>
          <a:p>
            <a:pPr defTabSz="914377">
              <a:lnSpc>
                <a:spcPct val="110000"/>
              </a:lnSpc>
            </a:pPr>
            <a:r>
              <a:rPr lang="en-US" altLang="zh-CN" sz="1400" dirty="0">
                <a:solidFill>
                  <a:srgbClr val="FFFFFF"/>
                </a:solidFill>
                <a:cs typeface="+mn-ea"/>
              </a:rPr>
              <a:t>User friendly interfaces</a:t>
            </a:r>
          </a:p>
          <a:p>
            <a:pPr defTabSz="914377">
              <a:lnSpc>
                <a:spcPct val="110000"/>
              </a:lnSpc>
            </a:pPr>
            <a:r>
              <a:rPr lang="en-US" altLang="zh-CN" sz="1400" dirty="0">
                <a:solidFill>
                  <a:srgbClr val="FFFFFF"/>
                </a:solidFill>
                <a:cs typeface="+mn-ea"/>
              </a:rPr>
              <a:t>Easy to use and deploy</a:t>
            </a:r>
          </a:p>
          <a:p>
            <a:pPr defTabSz="914377">
              <a:lnSpc>
                <a:spcPct val="110000"/>
              </a:lnSpc>
            </a:pPr>
            <a:r>
              <a:rPr lang="en-US" altLang="zh-CN" sz="1400" dirty="0">
                <a:solidFill>
                  <a:srgbClr val="FFFFFF"/>
                </a:solidFill>
                <a:cs typeface="+mn-ea"/>
              </a:rPr>
              <a:t>Temperature alarm pop up automatically</a:t>
            </a:r>
          </a:p>
          <a:p>
            <a:pPr defTabSz="914377">
              <a:lnSpc>
                <a:spcPct val="110000"/>
              </a:lnSpc>
            </a:pPr>
            <a:endParaRPr lang="en-US" altLang="zh-CN" sz="1400" dirty="0">
              <a:solidFill>
                <a:srgbClr val="FFFFFF"/>
              </a:solidFill>
              <a:cs typeface="+mn-ea"/>
            </a:endParaRPr>
          </a:p>
          <a:p>
            <a:pPr defTabSz="914377">
              <a:lnSpc>
                <a:spcPct val="110000"/>
              </a:lnSpc>
            </a:pPr>
            <a:endParaRPr lang="en-US" altLang="zh-CN" sz="1400" dirty="0">
              <a:solidFill>
                <a:srgbClr val="FFFFFF"/>
              </a:solidFill>
              <a:cs typeface="+mn-ea"/>
            </a:endParaRPr>
          </a:p>
          <a:p>
            <a:pPr defTabSz="914377">
              <a:lnSpc>
                <a:spcPct val="110000"/>
              </a:lnSpc>
            </a:pPr>
            <a:endParaRPr lang="en-US" altLang="zh-CN" sz="1400" dirty="0">
              <a:solidFill>
                <a:srgbClr val="FFFFFF"/>
              </a:solidFill>
              <a:cs typeface="+mn-ea"/>
            </a:endParaRPr>
          </a:p>
        </p:txBody>
      </p:sp>
      <p:pic>
        <p:nvPicPr>
          <p:cNvPr id="30" name="图片 2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32923" y="1224625"/>
            <a:ext cx="2310358" cy="1551083"/>
          </a:xfrm>
          <a:prstGeom prst="rect">
            <a:avLst/>
          </a:prstGeom>
        </p:spPr>
      </p:pic>
    </p:spTree>
    <p:extLst>
      <p:ext uri="{BB962C8B-B14F-4D97-AF65-F5344CB8AC3E}">
        <p14:creationId xmlns:p14="http://schemas.microsoft.com/office/powerpoint/2010/main" val="10969141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5361313" y="2370389"/>
            <a:ext cx="1219200" cy="1035805"/>
          </a:xfrm>
        </p:spPr>
        <p:txBody>
          <a:bodyPr vert="horz" lIns="91440" tIns="45720" rIns="91440" bIns="45720" rtlCol="0">
            <a:noAutofit/>
          </a:bodyPr>
          <a:lstStyle/>
          <a:p>
            <a:r>
              <a:rPr lang="en-US" altLang="zh-CN" dirty="0"/>
              <a:t>02</a:t>
            </a:r>
            <a:endParaRPr lang="zh-CN" altLang="en-US" dirty="0"/>
          </a:p>
        </p:txBody>
      </p:sp>
      <p:sp>
        <p:nvSpPr>
          <p:cNvPr id="3" name="文本占位符 2"/>
          <p:cNvSpPr>
            <a:spLocks noGrp="1"/>
          </p:cNvSpPr>
          <p:nvPr>
            <p:ph type="body" sz="quarter" idx="14"/>
          </p:nvPr>
        </p:nvSpPr>
        <p:spPr>
          <a:xfrm>
            <a:off x="6372838" y="1545209"/>
            <a:ext cx="5313026" cy="784691"/>
          </a:xfrm>
        </p:spPr>
        <p:txBody>
          <a:bodyPr vert="horz" lIns="91440" tIns="45720" rIns="91440" bIns="45720" rtlCol="0">
            <a:noAutofit/>
          </a:bodyPr>
          <a:lstStyle/>
          <a:p>
            <a:r>
              <a:rPr lang="en-US" altLang="zh-CN" sz="2800" dirty="0">
                <a:solidFill>
                  <a:schemeClr val="bg1"/>
                </a:solidFill>
              </a:rPr>
              <a:t>Background and Highlights</a:t>
            </a:r>
            <a:endParaRPr lang="zh-CN" altLang="en-US" sz="2800" dirty="0">
              <a:solidFill>
                <a:schemeClr val="bg1"/>
              </a:solidFill>
            </a:endParaRPr>
          </a:p>
        </p:txBody>
      </p:sp>
      <p:sp>
        <p:nvSpPr>
          <p:cNvPr id="4" name="文本占位符 3"/>
          <p:cNvSpPr>
            <a:spLocks noGrp="1"/>
          </p:cNvSpPr>
          <p:nvPr>
            <p:ph type="body" sz="quarter" idx="15"/>
          </p:nvPr>
        </p:nvSpPr>
        <p:spPr/>
        <p:txBody>
          <a:bodyPr vert="horz" lIns="91440" tIns="45720" rIns="91440" bIns="45720" rtlCol="0">
            <a:noAutofit/>
          </a:bodyPr>
          <a:lstStyle/>
          <a:p>
            <a:r>
              <a:rPr lang="en-US" altLang="zh-CN" dirty="0">
                <a:solidFill>
                  <a:schemeClr val="bg1"/>
                </a:solidFill>
              </a:rPr>
              <a:t>01</a:t>
            </a:r>
            <a:endParaRPr lang="zh-CN" altLang="en-US" dirty="0">
              <a:solidFill>
                <a:schemeClr val="bg1"/>
              </a:solidFill>
            </a:endParaRPr>
          </a:p>
        </p:txBody>
      </p:sp>
      <p:sp>
        <p:nvSpPr>
          <p:cNvPr id="6" name="文本占位符 5"/>
          <p:cNvSpPr>
            <a:spLocks noGrp="1"/>
          </p:cNvSpPr>
          <p:nvPr>
            <p:ph type="body" sz="quarter" idx="17"/>
          </p:nvPr>
        </p:nvSpPr>
        <p:spPr>
          <a:xfrm>
            <a:off x="6372838" y="2728084"/>
            <a:ext cx="5313026" cy="784691"/>
          </a:xfrm>
        </p:spPr>
        <p:txBody>
          <a:bodyPr vert="horz" lIns="91440" tIns="45720" rIns="91440" bIns="45720" rtlCol="0">
            <a:noAutofit/>
          </a:bodyPr>
          <a:lstStyle/>
          <a:p>
            <a:r>
              <a:rPr lang="en-US" altLang="zh-CN" sz="2800" dirty="0"/>
              <a:t>Economical</a:t>
            </a:r>
            <a:r>
              <a:rPr lang="zh-CN" altLang="en-US" sz="2800" dirty="0"/>
              <a:t> </a:t>
            </a:r>
            <a:r>
              <a:rPr lang="en-US" altLang="zh-CN" sz="2800" dirty="0"/>
              <a:t>Solution</a:t>
            </a:r>
          </a:p>
        </p:txBody>
      </p:sp>
      <p:sp>
        <p:nvSpPr>
          <p:cNvPr id="8" name="文本占位符 7"/>
          <p:cNvSpPr>
            <a:spLocks noGrp="1"/>
          </p:cNvSpPr>
          <p:nvPr>
            <p:ph type="body" sz="quarter" idx="19"/>
          </p:nvPr>
        </p:nvSpPr>
        <p:spPr>
          <a:xfrm>
            <a:off x="6372838" y="3875512"/>
            <a:ext cx="5313026" cy="784691"/>
          </a:xfrm>
        </p:spPr>
        <p:txBody>
          <a:bodyPr/>
          <a:lstStyle/>
          <a:p>
            <a:r>
              <a:rPr lang="en-US" altLang="zh-CN" sz="2800" dirty="0"/>
              <a:t>Wide Area Solution</a:t>
            </a:r>
            <a:endParaRPr lang="zh-CN" altLang="en-US" sz="2800" dirty="0"/>
          </a:p>
        </p:txBody>
      </p:sp>
      <p:sp>
        <p:nvSpPr>
          <p:cNvPr id="10" name="文本占位符 9"/>
          <p:cNvSpPr>
            <a:spLocks noGrp="1"/>
          </p:cNvSpPr>
          <p:nvPr>
            <p:ph type="body" sz="quarter" idx="21"/>
          </p:nvPr>
        </p:nvSpPr>
        <p:spPr>
          <a:xfrm>
            <a:off x="6372838" y="5007631"/>
            <a:ext cx="5313026" cy="784691"/>
          </a:xfrm>
        </p:spPr>
        <p:txBody>
          <a:bodyPr/>
          <a:lstStyle/>
          <a:p>
            <a:r>
              <a:rPr lang="en-US" altLang="zh-CN" sz="2800" dirty="0">
                <a:solidFill>
                  <a:srgbClr val="00B0F0"/>
                </a:solidFill>
                <a:cs typeface="+mn-ea"/>
                <a:sym typeface="+mn-lt"/>
              </a:rPr>
              <a:t>Success Case</a:t>
            </a:r>
            <a:endParaRPr lang="zh-CN" altLang="en-US" sz="2800" dirty="0">
              <a:solidFill>
                <a:srgbClr val="00B0F0"/>
              </a:solidFill>
            </a:endParaRPr>
          </a:p>
        </p:txBody>
      </p:sp>
      <p:sp>
        <p:nvSpPr>
          <p:cNvPr id="12" name="文本占位符 1"/>
          <p:cNvSpPr txBox="1">
            <a:spLocks/>
          </p:cNvSpPr>
          <p:nvPr/>
        </p:nvSpPr>
        <p:spPr>
          <a:xfrm>
            <a:off x="5361313" y="3591126"/>
            <a:ext cx="1219200" cy="1035805"/>
          </a:xfrm>
          <a:prstGeom prst="rect">
            <a:avLst/>
          </a:prstGeom>
        </p:spPr>
        <p:txBody>
          <a:bodyPr vert="horz" lIns="91440" tIns="45720" rIns="91440" bIns="45720" rtlCol="0">
            <a:noAutofit/>
          </a:bodyPr>
          <a:lstStyle>
            <a:lvl1pPr indent="0" defTabSz="914377">
              <a:lnSpc>
                <a:spcPts val="8000"/>
              </a:lnSpc>
              <a:spcBef>
                <a:spcPts val="1000"/>
              </a:spcBef>
              <a:buFont typeface="Arial" panose="020B0604020202020204" pitchFamily="34" charset="0"/>
              <a:buNone/>
              <a:defRPr sz="5333">
                <a:solidFill>
                  <a:srgbClr val="00B0F0"/>
                </a:solidFill>
                <a:latin typeface="Impact" charset="0"/>
                <a:ea typeface="Impact" charset="0"/>
                <a:cs typeface="Impact" charset="0"/>
              </a:defRPr>
            </a:lvl1pPr>
            <a:lvl2pPr marL="685783" indent="-228594" defTabSz="914377">
              <a:lnSpc>
                <a:spcPct val="90000"/>
              </a:lnSpc>
              <a:spcBef>
                <a:spcPts val="500"/>
              </a:spcBef>
              <a:buFont typeface="Arial" panose="020B0604020202020204" pitchFamily="34" charset="0"/>
              <a:buChar char="•"/>
              <a:defRPr sz="2400">
                <a:latin typeface="+mj-ea"/>
                <a:ea typeface="+mj-ea"/>
              </a:defRPr>
            </a:lvl2pPr>
            <a:lvl3pPr marL="1142971" indent="-228594" defTabSz="914377">
              <a:lnSpc>
                <a:spcPct val="90000"/>
              </a:lnSpc>
              <a:spcBef>
                <a:spcPts val="500"/>
              </a:spcBef>
              <a:buFont typeface="Arial" panose="020B0604020202020204" pitchFamily="34" charset="0"/>
              <a:buChar char="•"/>
              <a:defRPr sz="2000">
                <a:latin typeface="+mj-ea"/>
                <a:ea typeface="+mj-ea"/>
              </a:defRPr>
            </a:lvl3pPr>
            <a:lvl4pPr marL="1600160" indent="-228594" defTabSz="914377">
              <a:lnSpc>
                <a:spcPct val="90000"/>
              </a:lnSpc>
              <a:spcBef>
                <a:spcPts val="500"/>
              </a:spcBef>
              <a:buFont typeface="Arial" panose="020B0604020202020204" pitchFamily="34" charset="0"/>
              <a:buChar char="•"/>
              <a:defRPr>
                <a:latin typeface="+mj-ea"/>
                <a:ea typeface="+mj-ea"/>
              </a:defRPr>
            </a:lvl4pPr>
            <a:lvl5pPr marL="2057349" indent="-228594" defTabSz="914377">
              <a:lnSpc>
                <a:spcPct val="90000"/>
              </a:lnSpc>
              <a:spcBef>
                <a:spcPts val="500"/>
              </a:spcBef>
              <a:buFont typeface="Arial" panose="020B0604020202020204" pitchFamily="34" charset="0"/>
              <a:buChar char="•"/>
              <a:defRPr>
                <a:latin typeface="+mj-ea"/>
                <a:ea typeface="+mj-ea"/>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ltLang="zh-CN" dirty="0">
                <a:solidFill>
                  <a:schemeClr val="bg1"/>
                </a:solidFill>
              </a:rPr>
              <a:t>03</a:t>
            </a:r>
            <a:endParaRPr lang="zh-CN" altLang="en-US" dirty="0">
              <a:solidFill>
                <a:schemeClr val="bg1"/>
              </a:solidFill>
            </a:endParaRPr>
          </a:p>
        </p:txBody>
      </p:sp>
      <p:sp>
        <p:nvSpPr>
          <p:cNvPr id="13" name="文本占位符 1"/>
          <p:cNvSpPr txBox="1">
            <a:spLocks/>
          </p:cNvSpPr>
          <p:nvPr/>
        </p:nvSpPr>
        <p:spPr>
          <a:xfrm>
            <a:off x="5383685" y="4756517"/>
            <a:ext cx="1219200" cy="1035805"/>
          </a:xfrm>
          <a:prstGeom prst="rect">
            <a:avLst/>
          </a:prstGeom>
        </p:spPr>
        <p:txBody>
          <a:bodyPr vert="horz" lIns="91440" tIns="45720" rIns="91440" bIns="45720" rtlCol="0">
            <a:noAutofit/>
          </a:bodyPr>
          <a:lstStyle>
            <a:lvl1pPr marL="0" indent="0" algn="l" defTabSz="914377" rtl="0" eaLnBrk="1" latinLnBrk="0" hangingPunct="1">
              <a:lnSpc>
                <a:spcPts val="8000"/>
              </a:lnSpc>
              <a:spcBef>
                <a:spcPts val="1000"/>
              </a:spcBef>
              <a:buFont typeface="Arial" panose="020B0604020202020204" pitchFamily="34" charset="0"/>
              <a:buNone/>
              <a:defRPr sz="5333" kern="1200">
                <a:solidFill>
                  <a:schemeClr val="bg1"/>
                </a:solidFill>
                <a:latin typeface="Impact" charset="0"/>
                <a:ea typeface="Impact" charset="0"/>
                <a:cs typeface="Impact"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ea"/>
                <a:ea typeface="+mj-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j-ea"/>
                <a:ea typeface="+mj-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B0F0"/>
                </a:solidFill>
              </a:rPr>
              <a:t>04</a:t>
            </a:r>
            <a:endParaRPr lang="zh-CN" altLang="en-US" dirty="0">
              <a:solidFill>
                <a:srgbClr val="00B0F0"/>
              </a:solidFill>
            </a:endParaRPr>
          </a:p>
        </p:txBody>
      </p:sp>
    </p:spTree>
    <p:extLst>
      <p:ext uri="{BB962C8B-B14F-4D97-AF65-F5344CB8AC3E}">
        <p14:creationId xmlns:p14="http://schemas.microsoft.com/office/powerpoint/2010/main" val="418616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mn-lt"/>
                <a:ea typeface="+mn-ea"/>
                <a:cs typeface="+mn-ea"/>
                <a:sym typeface="+mn-lt"/>
              </a:rPr>
              <a:t>Success Case | Hangzhou Metro</a:t>
            </a:r>
            <a:endParaRPr lang="zh-CN" altLang="en-US" dirty="0">
              <a:latin typeface="+mn-lt"/>
              <a:ea typeface="+mn-ea"/>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8922" y="1249016"/>
            <a:ext cx="5499652" cy="4124739"/>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a:ext>
            </a:extLst>
          </a:blip>
          <a:srcRect l="18455" t="10183" r="1874" b="10148"/>
          <a:stretch/>
        </p:blipFill>
        <p:spPr>
          <a:xfrm>
            <a:off x="6219687" y="1249016"/>
            <a:ext cx="5499651" cy="4124739"/>
          </a:xfrm>
          <a:prstGeom prst="rect">
            <a:avLst/>
          </a:prstGeom>
        </p:spPr>
      </p:pic>
      <p:sp>
        <p:nvSpPr>
          <p:cNvPr id="25" name="矩形 24"/>
          <p:cNvSpPr/>
          <p:nvPr/>
        </p:nvSpPr>
        <p:spPr>
          <a:xfrm>
            <a:off x="538921" y="5673906"/>
            <a:ext cx="11180416" cy="923330"/>
          </a:xfrm>
          <a:prstGeom prst="rect">
            <a:avLst/>
          </a:prstGeom>
        </p:spPr>
        <p:txBody>
          <a:bodyPr wrap="square">
            <a:spAutoFit/>
          </a:bodyPr>
          <a:lstStyle/>
          <a:p>
            <a:pPr defTabSz="914377"/>
            <a:r>
              <a:rPr lang="en-US" altLang="zh-CN" dirty="0">
                <a:solidFill>
                  <a:srgbClr val="FFFFFF"/>
                </a:solidFill>
                <a:cs typeface="+mn-ea"/>
                <a:sym typeface="+mn-lt"/>
              </a:rPr>
              <a:t>Hangzhou metro line 1 adopts Dahua thermal human temperature measurement solution at Hangzhou east railway station, one of the largest transportation hubs in Asia, realizing remote non-contact temperature measurement with high temperature measurement accuracy (±0.3°).</a:t>
            </a:r>
            <a:endParaRPr lang="zh-CN" altLang="en-US" dirty="0">
              <a:solidFill>
                <a:srgbClr val="FFFFFF"/>
              </a:solidFill>
              <a:cs typeface="+mn-ea"/>
              <a:sym typeface="+mn-lt"/>
            </a:endParaRPr>
          </a:p>
        </p:txBody>
      </p:sp>
      <p:sp>
        <p:nvSpPr>
          <p:cNvPr id="26" name="文本框 25"/>
          <p:cNvSpPr txBox="1"/>
          <p:nvPr/>
        </p:nvSpPr>
        <p:spPr>
          <a:xfrm>
            <a:off x="538921" y="4881313"/>
            <a:ext cx="5499652" cy="461665"/>
          </a:xfrm>
          <a:prstGeom prst="rect">
            <a:avLst/>
          </a:prstGeom>
          <a:solidFill>
            <a:schemeClr val="accent4"/>
          </a:solidFill>
        </p:spPr>
        <p:txBody>
          <a:bodyPr wrap="square" rtlCol="0">
            <a:spAutoFit/>
          </a:bodyPr>
          <a:lstStyle/>
          <a:p>
            <a:pPr algn="ctr" defTabSz="914377"/>
            <a:r>
              <a:rPr lang="en-US" altLang="zh-CN" sz="2400" b="1" dirty="0">
                <a:solidFill>
                  <a:srgbClr val="000000"/>
                </a:solidFill>
                <a:cs typeface="+mn-ea"/>
                <a:sym typeface="+mn-lt"/>
              </a:rPr>
              <a:t>Hangzhou Metro</a:t>
            </a:r>
            <a:endParaRPr lang="zh-CN" altLang="en-US" sz="2400" b="1" dirty="0">
              <a:solidFill>
                <a:srgbClr val="000000"/>
              </a:solidFill>
              <a:cs typeface="+mn-ea"/>
              <a:sym typeface="+mn-lt"/>
            </a:endParaRPr>
          </a:p>
        </p:txBody>
      </p:sp>
    </p:spTree>
    <p:extLst>
      <p:ext uri="{BB962C8B-B14F-4D97-AF65-F5344CB8AC3E}">
        <p14:creationId xmlns:p14="http://schemas.microsoft.com/office/powerpoint/2010/main" val="136600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cs typeface="+mn-ea"/>
                <a:sym typeface="+mn-lt"/>
              </a:rPr>
              <a:t>Success Case | Shanghai Railway Station</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22" y="1775809"/>
            <a:ext cx="5499652" cy="3071153"/>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100" y="1775808"/>
            <a:ext cx="5820979" cy="3567170"/>
          </a:xfrm>
          <a:prstGeom prst="rect">
            <a:avLst/>
          </a:prstGeom>
        </p:spPr>
      </p:pic>
      <p:sp>
        <p:nvSpPr>
          <p:cNvPr id="6" name="矩形 5"/>
          <p:cNvSpPr/>
          <p:nvPr/>
        </p:nvSpPr>
        <p:spPr>
          <a:xfrm>
            <a:off x="538921" y="5673906"/>
            <a:ext cx="11180416" cy="923330"/>
          </a:xfrm>
          <a:prstGeom prst="rect">
            <a:avLst/>
          </a:prstGeom>
        </p:spPr>
        <p:txBody>
          <a:bodyPr wrap="square">
            <a:spAutoFit/>
          </a:bodyPr>
          <a:lstStyle/>
          <a:p>
            <a:pPr defTabSz="914377"/>
            <a:r>
              <a:rPr lang="en-US" altLang="zh-CN" dirty="0">
                <a:solidFill>
                  <a:srgbClr val="FFFFFF"/>
                </a:solidFill>
                <a:cs typeface="+mn-ea"/>
                <a:sym typeface="+mn-lt"/>
              </a:rPr>
              <a:t>Dahua thermal human temperature measurement solution helps Shanghai railway station, one of the busiest railway station in the world, to realize rapid human body temperature measurement with dense crowds and find people with abnormal body temperature timely.</a:t>
            </a:r>
            <a:endParaRPr lang="zh-CN" altLang="en-US" dirty="0">
              <a:solidFill>
                <a:srgbClr val="FFFFFF"/>
              </a:solidFill>
              <a:cs typeface="+mn-ea"/>
              <a:sym typeface="+mn-lt"/>
            </a:endParaRPr>
          </a:p>
        </p:txBody>
      </p:sp>
      <p:sp>
        <p:nvSpPr>
          <p:cNvPr id="7" name="文本框 6"/>
          <p:cNvSpPr txBox="1"/>
          <p:nvPr/>
        </p:nvSpPr>
        <p:spPr>
          <a:xfrm>
            <a:off x="538921" y="4881313"/>
            <a:ext cx="5499652" cy="461665"/>
          </a:xfrm>
          <a:prstGeom prst="rect">
            <a:avLst/>
          </a:prstGeom>
          <a:solidFill>
            <a:schemeClr val="accent4"/>
          </a:solidFill>
        </p:spPr>
        <p:txBody>
          <a:bodyPr wrap="square" rtlCol="0">
            <a:spAutoFit/>
          </a:bodyPr>
          <a:lstStyle/>
          <a:p>
            <a:pPr algn="ctr" defTabSz="914377"/>
            <a:r>
              <a:rPr lang="en-US" altLang="zh-CN" sz="2400" b="1" dirty="0">
                <a:solidFill>
                  <a:srgbClr val="000000"/>
                </a:solidFill>
                <a:cs typeface="+mn-ea"/>
                <a:sym typeface="+mn-lt"/>
              </a:rPr>
              <a:t>Shanghai Railway Station</a:t>
            </a:r>
            <a:endParaRPr lang="zh-CN" altLang="en-US" sz="2400" b="1" dirty="0">
              <a:solidFill>
                <a:srgbClr val="000000"/>
              </a:solidFill>
              <a:cs typeface="+mn-ea"/>
              <a:sym typeface="+mn-lt"/>
            </a:endParaRPr>
          </a:p>
        </p:txBody>
      </p:sp>
    </p:spTree>
    <p:extLst>
      <p:ext uri="{BB962C8B-B14F-4D97-AF65-F5344CB8AC3E}">
        <p14:creationId xmlns:p14="http://schemas.microsoft.com/office/powerpoint/2010/main" val="290657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999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5361313" y="2370389"/>
            <a:ext cx="1219200" cy="1035805"/>
          </a:xfrm>
        </p:spPr>
        <p:txBody>
          <a:bodyPr/>
          <a:lstStyle/>
          <a:p>
            <a:r>
              <a:rPr lang="en-US" altLang="zh-CN" dirty="0"/>
              <a:t>02</a:t>
            </a:r>
            <a:endParaRPr lang="zh-CN" altLang="en-US" dirty="0"/>
          </a:p>
        </p:txBody>
      </p:sp>
      <p:sp>
        <p:nvSpPr>
          <p:cNvPr id="3" name="文本占位符 2"/>
          <p:cNvSpPr>
            <a:spLocks noGrp="1"/>
          </p:cNvSpPr>
          <p:nvPr>
            <p:ph type="body" sz="quarter" idx="14"/>
          </p:nvPr>
        </p:nvSpPr>
        <p:spPr>
          <a:xfrm>
            <a:off x="6372838" y="1545209"/>
            <a:ext cx="5313026" cy="784691"/>
          </a:xfrm>
        </p:spPr>
        <p:txBody>
          <a:bodyPr/>
          <a:lstStyle/>
          <a:p>
            <a:r>
              <a:rPr lang="en-US" altLang="zh-CN" sz="2800" dirty="0"/>
              <a:t>Background and Highlights</a:t>
            </a:r>
            <a:endParaRPr lang="zh-CN" altLang="en-US" sz="2800" dirty="0"/>
          </a:p>
        </p:txBody>
      </p:sp>
      <p:sp>
        <p:nvSpPr>
          <p:cNvPr id="4" name="文本占位符 3"/>
          <p:cNvSpPr>
            <a:spLocks noGrp="1"/>
          </p:cNvSpPr>
          <p:nvPr>
            <p:ph type="body" sz="quarter" idx="15"/>
          </p:nvPr>
        </p:nvSpPr>
        <p:spPr/>
        <p:txBody>
          <a:bodyPr/>
          <a:lstStyle/>
          <a:p>
            <a:r>
              <a:rPr lang="en-US" altLang="zh-CN" dirty="0"/>
              <a:t>01</a:t>
            </a:r>
            <a:endParaRPr lang="zh-CN" altLang="en-US" dirty="0"/>
          </a:p>
        </p:txBody>
      </p:sp>
      <p:sp>
        <p:nvSpPr>
          <p:cNvPr id="6" name="文本占位符 5"/>
          <p:cNvSpPr>
            <a:spLocks noGrp="1"/>
          </p:cNvSpPr>
          <p:nvPr>
            <p:ph type="body" sz="quarter" idx="17"/>
          </p:nvPr>
        </p:nvSpPr>
        <p:spPr>
          <a:xfrm>
            <a:off x="6372838" y="2728084"/>
            <a:ext cx="5313026" cy="784691"/>
          </a:xfrm>
        </p:spPr>
        <p:txBody>
          <a:bodyPr/>
          <a:lstStyle/>
          <a:p>
            <a:r>
              <a:rPr lang="en-US" altLang="zh-CN" sz="2800" dirty="0"/>
              <a:t>Economical</a:t>
            </a:r>
            <a:r>
              <a:rPr lang="zh-CN" altLang="en-US" sz="2800" dirty="0"/>
              <a:t> </a:t>
            </a:r>
            <a:r>
              <a:rPr lang="en-US" altLang="zh-CN" sz="2800" dirty="0"/>
              <a:t>Solution</a:t>
            </a:r>
          </a:p>
        </p:txBody>
      </p:sp>
      <p:sp>
        <p:nvSpPr>
          <p:cNvPr id="8" name="文本占位符 7"/>
          <p:cNvSpPr>
            <a:spLocks noGrp="1"/>
          </p:cNvSpPr>
          <p:nvPr>
            <p:ph type="body" sz="quarter" idx="19"/>
          </p:nvPr>
        </p:nvSpPr>
        <p:spPr>
          <a:xfrm>
            <a:off x="6372838" y="3875512"/>
            <a:ext cx="5313026" cy="784691"/>
          </a:xfrm>
        </p:spPr>
        <p:txBody>
          <a:bodyPr/>
          <a:lstStyle/>
          <a:p>
            <a:r>
              <a:rPr lang="en-US" altLang="zh-CN" sz="2800" dirty="0"/>
              <a:t>Wide Area Solution</a:t>
            </a:r>
            <a:endParaRPr lang="zh-CN" altLang="en-US" sz="2800" dirty="0"/>
          </a:p>
        </p:txBody>
      </p:sp>
      <p:sp>
        <p:nvSpPr>
          <p:cNvPr id="10" name="文本占位符 9"/>
          <p:cNvSpPr>
            <a:spLocks noGrp="1"/>
          </p:cNvSpPr>
          <p:nvPr>
            <p:ph type="body" sz="quarter" idx="21"/>
          </p:nvPr>
        </p:nvSpPr>
        <p:spPr>
          <a:xfrm>
            <a:off x="6372838" y="5007631"/>
            <a:ext cx="5313026" cy="784691"/>
          </a:xfrm>
        </p:spPr>
        <p:txBody>
          <a:bodyPr/>
          <a:lstStyle/>
          <a:p>
            <a:r>
              <a:rPr lang="en-US" altLang="zh-CN" sz="2800" dirty="0">
                <a:cs typeface="+mn-ea"/>
                <a:sym typeface="+mn-lt"/>
              </a:rPr>
              <a:t>Success Case</a:t>
            </a:r>
            <a:endParaRPr lang="zh-CN" altLang="en-US" sz="2800" dirty="0"/>
          </a:p>
        </p:txBody>
      </p:sp>
      <p:sp>
        <p:nvSpPr>
          <p:cNvPr id="12" name="文本占位符 1"/>
          <p:cNvSpPr txBox="1">
            <a:spLocks/>
          </p:cNvSpPr>
          <p:nvPr/>
        </p:nvSpPr>
        <p:spPr>
          <a:xfrm>
            <a:off x="5361313" y="3591126"/>
            <a:ext cx="1219200" cy="1035805"/>
          </a:xfrm>
          <a:prstGeom prst="rect">
            <a:avLst/>
          </a:prstGeom>
        </p:spPr>
        <p:txBody>
          <a:bodyPr vert="horz" lIns="91440" tIns="45720" rIns="91440" bIns="45720" rtlCol="0">
            <a:noAutofit/>
          </a:bodyPr>
          <a:lstStyle>
            <a:lvl1pPr marL="0" indent="0" algn="l" defTabSz="914377" rtl="0" eaLnBrk="1" latinLnBrk="0" hangingPunct="1">
              <a:lnSpc>
                <a:spcPts val="8000"/>
              </a:lnSpc>
              <a:spcBef>
                <a:spcPts val="1000"/>
              </a:spcBef>
              <a:buFont typeface="Arial" panose="020B0604020202020204" pitchFamily="34" charset="0"/>
              <a:buNone/>
              <a:defRPr sz="5333" kern="1200">
                <a:solidFill>
                  <a:schemeClr val="bg1"/>
                </a:solidFill>
                <a:latin typeface="Impact" charset="0"/>
                <a:ea typeface="Impact" charset="0"/>
                <a:cs typeface="Impact"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ea"/>
                <a:ea typeface="+mj-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j-ea"/>
                <a:ea typeface="+mj-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03</a:t>
            </a:r>
            <a:endParaRPr lang="zh-CN" altLang="en-US" dirty="0"/>
          </a:p>
        </p:txBody>
      </p:sp>
      <p:sp>
        <p:nvSpPr>
          <p:cNvPr id="13" name="文本占位符 1"/>
          <p:cNvSpPr txBox="1">
            <a:spLocks/>
          </p:cNvSpPr>
          <p:nvPr/>
        </p:nvSpPr>
        <p:spPr>
          <a:xfrm>
            <a:off x="5383685" y="4756517"/>
            <a:ext cx="1219200" cy="1035805"/>
          </a:xfrm>
          <a:prstGeom prst="rect">
            <a:avLst/>
          </a:prstGeom>
        </p:spPr>
        <p:txBody>
          <a:bodyPr vert="horz" lIns="91440" tIns="45720" rIns="91440" bIns="45720" rtlCol="0">
            <a:noAutofit/>
          </a:bodyPr>
          <a:lstStyle>
            <a:lvl1pPr marL="0" indent="0" algn="l" defTabSz="914377" rtl="0" eaLnBrk="1" latinLnBrk="0" hangingPunct="1">
              <a:lnSpc>
                <a:spcPts val="8000"/>
              </a:lnSpc>
              <a:spcBef>
                <a:spcPts val="1000"/>
              </a:spcBef>
              <a:buFont typeface="Arial" panose="020B0604020202020204" pitchFamily="34" charset="0"/>
              <a:buNone/>
              <a:defRPr sz="5333" kern="1200">
                <a:solidFill>
                  <a:schemeClr val="bg1"/>
                </a:solidFill>
                <a:latin typeface="Impact" charset="0"/>
                <a:ea typeface="Impact" charset="0"/>
                <a:cs typeface="Impact"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ea"/>
                <a:ea typeface="+mj-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j-ea"/>
                <a:ea typeface="+mj-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04</a:t>
            </a:r>
            <a:endParaRPr lang="zh-CN" altLang="en-US" dirty="0"/>
          </a:p>
        </p:txBody>
      </p:sp>
    </p:spTree>
    <p:extLst>
      <p:ext uri="{BB962C8B-B14F-4D97-AF65-F5344CB8AC3E}">
        <p14:creationId xmlns:p14="http://schemas.microsoft.com/office/powerpoint/2010/main" val="1530188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6011" y="1391399"/>
            <a:ext cx="10335237" cy="886012"/>
          </a:xfrm>
          <a:prstGeom prst="rect">
            <a:avLst/>
          </a:prstGeom>
        </p:spPr>
        <p:txBody>
          <a:bodyPr wrap="square">
            <a:spAutoFit/>
          </a:bodyPr>
          <a:lstStyle/>
          <a:p>
            <a:pPr marR="201502" indent="406390" algn="just" defTabSz="914377">
              <a:lnSpc>
                <a:spcPct val="110000"/>
              </a:lnSpc>
            </a:pPr>
            <a:r>
              <a:rPr lang="en-US" altLang="zh-CN" sz="1600" kern="100" dirty="0">
                <a:solidFill>
                  <a:srgbClr val="FFFFFF"/>
                </a:solidFill>
                <a:cs typeface="+mn-ea"/>
                <a:sym typeface="+mn-lt"/>
              </a:rPr>
              <a:t>At the end of 2019, a new coronavirus outbreak broke out in Wuhan, China, which is characterized by human-to-human transmission, medical staff infection and community transmission. The disease has spread to China and around the world.</a:t>
            </a:r>
            <a:endParaRPr lang="zh-CN" altLang="zh-CN" sz="1600" kern="100" dirty="0">
              <a:solidFill>
                <a:srgbClr val="FFFFFF"/>
              </a:solidFill>
              <a:cs typeface="+mn-ea"/>
              <a:sym typeface="+mn-lt"/>
            </a:endParaRPr>
          </a:p>
        </p:txBody>
      </p:sp>
      <p:pic>
        <p:nvPicPr>
          <p:cNvPr id="1026" name="Picture 2" descr="https://g8fip1kplyr33r3krz5b97d1-wpengine.netdna-ssl.com/wp-content/uploads/2020/01/GettyImages-1195290556-714x475.jpg"/>
          <p:cNvPicPr>
            <a:picLocks noChangeAspect="1" noChangeArrowheads="1"/>
          </p:cNvPicPr>
          <p:nvPr/>
        </p:nvPicPr>
        <p:blipFill rotWithShape="1">
          <a:blip r:embed="rId3">
            <a:extLst>
              <a:ext uri="{28A0092B-C50C-407E-A947-70E740481C1C}">
                <a14:useLocalDpi xmlns:a14="http://schemas.microsoft.com/office/drawing/2010/main" val="0"/>
              </a:ext>
            </a:extLst>
          </a:blip>
          <a:srcRect l="19657" t="4449" r="5766" b="23195"/>
          <a:stretch/>
        </p:blipFill>
        <p:spPr bwMode="auto">
          <a:xfrm>
            <a:off x="6695429" y="2892306"/>
            <a:ext cx="4331018" cy="2795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2265" b="21114"/>
          <a:stretch/>
        </p:blipFill>
        <p:spPr>
          <a:xfrm>
            <a:off x="1009253" y="2892306"/>
            <a:ext cx="4324545" cy="2795430"/>
          </a:xfrm>
          <a:prstGeom prst="rect">
            <a:avLst/>
          </a:prstGeom>
          <a:ln>
            <a:noFill/>
          </a:ln>
          <a:effectLst>
            <a:outerShdw blurRad="190500" algn="tl" rotWithShape="0">
              <a:srgbClr val="000000">
                <a:alpha val="70000"/>
              </a:srgbClr>
            </a:outerShdw>
          </a:effectLst>
        </p:spPr>
      </p:pic>
      <p:sp>
        <p:nvSpPr>
          <p:cNvPr id="10" name="标题 2"/>
          <p:cNvSpPr>
            <a:spLocks noGrp="1"/>
          </p:cNvSpPr>
          <p:nvPr>
            <p:ph type="title"/>
          </p:nvPr>
        </p:nvSpPr>
        <p:spPr>
          <a:xfrm>
            <a:off x="389827" y="196313"/>
            <a:ext cx="8967511" cy="878161"/>
          </a:xfrm>
        </p:spPr>
        <p:txBody>
          <a:bodyPr/>
          <a:lstStyle/>
          <a:p>
            <a:r>
              <a:rPr lang="en-US" altLang="zh-CN" dirty="0">
                <a:latin typeface="+mn-lt"/>
                <a:ea typeface="+mn-ea"/>
                <a:cs typeface="+mn-ea"/>
                <a:sym typeface="+mn-lt"/>
              </a:rPr>
              <a:t>Background</a:t>
            </a:r>
          </a:p>
        </p:txBody>
      </p:sp>
    </p:spTree>
    <p:extLst>
      <p:ext uri="{BB962C8B-B14F-4D97-AF65-F5344CB8AC3E}">
        <p14:creationId xmlns:p14="http://schemas.microsoft.com/office/powerpoint/2010/main" val="110091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06012" y="1476462"/>
            <a:ext cx="10427516" cy="4437777"/>
            <a:chOff x="328348" y="1583046"/>
            <a:chExt cx="7461709" cy="2923774"/>
          </a:xfrm>
        </p:grpSpPr>
        <p:pic>
          <p:nvPicPr>
            <p:cNvPr id="8" name="图片 7">
              <a:extLst>
                <a:ext uri="{FF2B5EF4-FFF2-40B4-BE49-F238E27FC236}">
                  <a16:creationId xmlns:a16="http://schemas.microsoft.com/office/drawing/2014/main" id="{37906FF9-FF27-4E25-B994-8D5E66A7DB3D}"/>
                </a:ext>
              </a:extLst>
            </p:cNvPr>
            <p:cNvPicPr preferRelativeResize="0">
              <a:picLocks/>
            </p:cNvPicPr>
            <p:nvPr/>
          </p:nvPicPr>
          <p:blipFill>
            <a:blip r:embed="rId3"/>
            <a:stretch>
              <a:fillRect/>
            </a:stretch>
          </p:blipFill>
          <p:spPr>
            <a:xfrm>
              <a:off x="2312339" y="3514756"/>
              <a:ext cx="1509730" cy="982711"/>
            </a:xfrm>
            <a:prstGeom prst="rect">
              <a:avLst/>
            </a:prstGeom>
          </p:spPr>
        </p:pic>
        <p:sp>
          <p:nvSpPr>
            <p:cNvPr id="9" name="矩形 8">
              <a:extLst>
                <a:ext uri="{FF2B5EF4-FFF2-40B4-BE49-F238E27FC236}">
                  <a16:creationId xmlns:a16="http://schemas.microsoft.com/office/drawing/2014/main" id="{19E035D4-5949-49AF-8092-088F59415EBF}"/>
                </a:ext>
              </a:extLst>
            </p:cNvPr>
            <p:cNvSpPr/>
            <p:nvPr/>
          </p:nvSpPr>
          <p:spPr>
            <a:xfrm>
              <a:off x="2312339" y="3268843"/>
              <a:ext cx="1509730" cy="245913"/>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School</a:t>
              </a:r>
              <a:endParaRPr lang="zh-CN" altLang="en-US" sz="1600" b="1" dirty="0">
                <a:solidFill>
                  <a:srgbClr val="FFC000"/>
                </a:solidFill>
                <a:cs typeface="+mn-ea"/>
                <a:sym typeface="+mn-lt"/>
              </a:endParaRPr>
            </a:p>
          </p:txBody>
        </p:sp>
        <p:sp>
          <p:nvSpPr>
            <p:cNvPr id="10" name="矩形 9">
              <a:extLst>
                <a:ext uri="{FF2B5EF4-FFF2-40B4-BE49-F238E27FC236}">
                  <a16:creationId xmlns:a16="http://schemas.microsoft.com/office/drawing/2014/main" id="{DB9543EE-B9F9-472D-B2E5-38EA5913F186}"/>
                </a:ext>
              </a:extLst>
            </p:cNvPr>
            <p:cNvSpPr/>
            <p:nvPr/>
          </p:nvSpPr>
          <p:spPr>
            <a:xfrm>
              <a:off x="328348" y="3274448"/>
              <a:ext cx="1509730" cy="245913"/>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Hospital</a:t>
              </a:r>
              <a:endParaRPr lang="zh-CN" altLang="en-US" sz="1600" b="1" dirty="0">
                <a:solidFill>
                  <a:srgbClr val="FFC000"/>
                </a:solidFill>
                <a:cs typeface="+mn-ea"/>
                <a:sym typeface="+mn-lt"/>
              </a:endParaRPr>
            </a:p>
          </p:txBody>
        </p:sp>
        <p:pic>
          <p:nvPicPr>
            <p:cNvPr id="11" name="图片 10">
              <a:extLst>
                <a:ext uri="{FF2B5EF4-FFF2-40B4-BE49-F238E27FC236}">
                  <a16:creationId xmlns:a16="http://schemas.microsoft.com/office/drawing/2014/main" id="{2D1F7480-B2D8-477D-992D-2611C5C67A8B}"/>
                </a:ext>
              </a:extLst>
            </p:cNvPr>
            <p:cNvPicPr preferRelativeResize="0">
              <a:picLocks/>
            </p:cNvPicPr>
            <p:nvPr/>
          </p:nvPicPr>
          <p:blipFill>
            <a:blip r:embed="rId4"/>
            <a:stretch>
              <a:fillRect/>
            </a:stretch>
          </p:blipFill>
          <p:spPr>
            <a:xfrm>
              <a:off x="328348" y="3524109"/>
              <a:ext cx="1509730" cy="982711"/>
            </a:xfrm>
            <a:prstGeom prst="rect">
              <a:avLst/>
            </a:prstGeom>
          </p:spPr>
        </p:pic>
        <p:pic>
          <p:nvPicPr>
            <p:cNvPr id="12" name="图片 11">
              <a:extLst>
                <a:ext uri="{FF2B5EF4-FFF2-40B4-BE49-F238E27FC236}">
                  <a16:creationId xmlns:a16="http://schemas.microsoft.com/office/drawing/2014/main" id="{ABF5C903-41B8-4A82-8CE9-7476E496B5B9}"/>
                </a:ext>
              </a:extLst>
            </p:cNvPr>
            <p:cNvPicPr preferRelativeResize="0">
              <a:picLocks/>
            </p:cNvPicPr>
            <p:nvPr/>
          </p:nvPicPr>
          <p:blipFill>
            <a:blip r:embed="rId5"/>
            <a:stretch>
              <a:fillRect/>
            </a:stretch>
          </p:blipFill>
          <p:spPr>
            <a:xfrm>
              <a:off x="328348" y="1867816"/>
              <a:ext cx="1509730" cy="982711"/>
            </a:xfrm>
            <a:prstGeom prst="rect">
              <a:avLst/>
            </a:prstGeom>
          </p:spPr>
        </p:pic>
        <p:sp>
          <p:nvSpPr>
            <p:cNvPr id="13" name="矩形 12">
              <a:extLst>
                <a:ext uri="{FF2B5EF4-FFF2-40B4-BE49-F238E27FC236}">
                  <a16:creationId xmlns:a16="http://schemas.microsoft.com/office/drawing/2014/main" id="{F30E8C2A-5808-49D0-A6A1-3F4E93B658F7}"/>
                </a:ext>
              </a:extLst>
            </p:cNvPr>
            <p:cNvSpPr/>
            <p:nvPr/>
          </p:nvSpPr>
          <p:spPr>
            <a:xfrm>
              <a:off x="328348" y="1589949"/>
              <a:ext cx="1509730" cy="277867"/>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Airport</a:t>
              </a:r>
              <a:endParaRPr lang="zh-CN" altLang="en-US" sz="1600" b="1" dirty="0">
                <a:solidFill>
                  <a:srgbClr val="FFC000"/>
                </a:solidFill>
                <a:cs typeface="+mn-ea"/>
                <a:sym typeface="+mn-lt"/>
              </a:endParaRPr>
            </a:p>
          </p:txBody>
        </p:sp>
        <p:sp>
          <p:nvSpPr>
            <p:cNvPr id="14" name="矩形 13">
              <a:extLst>
                <a:ext uri="{FF2B5EF4-FFF2-40B4-BE49-F238E27FC236}">
                  <a16:creationId xmlns:a16="http://schemas.microsoft.com/office/drawing/2014/main" id="{97869207-124C-477B-A648-6466D07C4009}"/>
                </a:ext>
              </a:extLst>
            </p:cNvPr>
            <p:cNvSpPr/>
            <p:nvPr/>
          </p:nvSpPr>
          <p:spPr>
            <a:xfrm>
              <a:off x="2312339" y="1595446"/>
              <a:ext cx="1509730" cy="264701"/>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Railway Station</a:t>
              </a:r>
            </a:p>
          </p:txBody>
        </p:sp>
        <p:pic>
          <p:nvPicPr>
            <p:cNvPr id="15" name="图片 14">
              <a:extLst>
                <a:ext uri="{FF2B5EF4-FFF2-40B4-BE49-F238E27FC236}">
                  <a16:creationId xmlns:a16="http://schemas.microsoft.com/office/drawing/2014/main" id="{7FB1D54D-DF48-4B27-992C-5787D30AC78D}"/>
                </a:ext>
              </a:extLst>
            </p:cNvPr>
            <p:cNvPicPr preferRelativeResize="0">
              <a:picLocks/>
            </p:cNvPicPr>
            <p:nvPr/>
          </p:nvPicPr>
          <p:blipFill>
            <a:blip r:embed="rId6"/>
            <a:stretch>
              <a:fillRect/>
            </a:stretch>
          </p:blipFill>
          <p:spPr>
            <a:xfrm>
              <a:off x="2312339" y="1869058"/>
              <a:ext cx="1509730" cy="982711"/>
            </a:xfrm>
            <a:prstGeom prst="rect">
              <a:avLst/>
            </a:prstGeom>
          </p:spPr>
        </p:pic>
        <p:pic>
          <p:nvPicPr>
            <p:cNvPr id="16" name="图片 15">
              <a:extLst>
                <a:ext uri="{FF2B5EF4-FFF2-40B4-BE49-F238E27FC236}">
                  <a16:creationId xmlns:a16="http://schemas.microsoft.com/office/drawing/2014/main" id="{BAAF0EB8-0CE8-4669-9852-CE0770A417BD}"/>
                </a:ext>
              </a:extLst>
            </p:cNvPr>
            <p:cNvPicPr>
              <a:picLocks noChangeAspect="1"/>
            </p:cNvPicPr>
            <p:nvPr/>
          </p:nvPicPr>
          <p:blipFill>
            <a:blip r:embed="rId7"/>
            <a:stretch>
              <a:fillRect/>
            </a:stretch>
          </p:blipFill>
          <p:spPr>
            <a:xfrm>
              <a:off x="6280325" y="1838835"/>
              <a:ext cx="1509730" cy="985398"/>
            </a:xfrm>
            <a:prstGeom prst="rect">
              <a:avLst/>
            </a:prstGeom>
          </p:spPr>
        </p:pic>
        <p:sp>
          <p:nvSpPr>
            <p:cNvPr id="17" name="矩形 16">
              <a:extLst>
                <a:ext uri="{FF2B5EF4-FFF2-40B4-BE49-F238E27FC236}">
                  <a16:creationId xmlns:a16="http://schemas.microsoft.com/office/drawing/2014/main" id="{1D33845D-EE78-430A-9946-DA582B3ADFD8}"/>
                </a:ext>
              </a:extLst>
            </p:cNvPr>
            <p:cNvSpPr/>
            <p:nvPr/>
          </p:nvSpPr>
          <p:spPr>
            <a:xfrm>
              <a:off x="6280325" y="1583046"/>
              <a:ext cx="1509730" cy="264701"/>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Ferry</a:t>
              </a:r>
              <a:endParaRPr lang="zh-CN" altLang="en-US" sz="1600" b="1" dirty="0">
                <a:solidFill>
                  <a:srgbClr val="FFC000"/>
                </a:solidFill>
                <a:cs typeface="+mn-ea"/>
                <a:sym typeface="+mn-lt"/>
              </a:endParaRPr>
            </a:p>
          </p:txBody>
        </p:sp>
        <p:pic>
          <p:nvPicPr>
            <p:cNvPr id="18" name="图片 17">
              <a:extLst>
                <a:ext uri="{FF2B5EF4-FFF2-40B4-BE49-F238E27FC236}">
                  <a16:creationId xmlns:a16="http://schemas.microsoft.com/office/drawing/2014/main" id="{E447EED3-3596-43EB-9200-DF51565827C7}"/>
                </a:ext>
              </a:extLst>
            </p:cNvPr>
            <p:cNvPicPr>
              <a:picLocks noChangeAspect="1"/>
            </p:cNvPicPr>
            <p:nvPr/>
          </p:nvPicPr>
          <p:blipFill>
            <a:blip r:embed="rId8"/>
            <a:stretch>
              <a:fillRect/>
            </a:stretch>
          </p:blipFill>
          <p:spPr>
            <a:xfrm>
              <a:off x="4296334" y="1841358"/>
              <a:ext cx="1509731" cy="995358"/>
            </a:xfrm>
            <a:prstGeom prst="rect">
              <a:avLst/>
            </a:prstGeom>
          </p:spPr>
        </p:pic>
        <p:sp>
          <p:nvSpPr>
            <p:cNvPr id="19" name="矩形 18">
              <a:extLst>
                <a:ext uri="{FF2B5EF4-FFF2-40B4-BE49-F238E27FC236}">
                  <a16:creationId xmlns:a16="http://schemas.microsoft.com/office/drawing/2014/main" id="{236F2921-4365-4A99-BAF1-2C64A8528765}"/>
                </a:ext>
              </a:extLst>
            </p:cNvPr>
            <p:cNvSpPr/>
            <p:nvPr/>
          </p:nvSpPr>
          <p:spPr>
            <a:xfrm>
              <a:off x="4296335" y="1595446"/>
              <a:ext cx="1509730" cy="245913"/>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Bus Station</a:t>
              </a:r>
              <a:endParaRPr lang="zh-CN" altLang="en-US" sz="1600" b="1" dirty="0">
                <a:solidFill>
                  <a:srgbClr val="FFC000"/>
                </a:solidFill>
                <a:cs typeface="+mn-ea"/>
                <a:sym typeface="+mn-lt"/>
              </a:endParaRPr>
            </a:p>
          </p:txBody>
        </p:sp>
        <p:sp>
          <p:nvSpPr>
            <p:cNvPr id="20" name="矩形 19">
              <a:extLst>
                <a:ext uri="{FF2B5EF4-FFF2-40B4-BE49-F238E27FC236}">
                  <a16:creationId xmlns:a16="http://schemas.microsoft.com/office/drawing/2014/main" id="{764F25E4-A6F5-49D4-AF6D-48ACFA453121}"/>
                </a:ext>
              </a:extLst>
            </p:cNvPr>
            <p:cNvSpPr/>
            <p:nvPr/>
          </p:nvSpPr>
          <p:spPr>
            <a:xfrm>
              <a:off x="4296332" y="3274448"/>
              <a:ext cx="1509730" cy="245913"/>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Manufacture</a:t>
              </a:r>
              <a:endParaRPr lang="zh-CN" altLang="en-US" sz="1600" b="1" dirty="0">
                <a:solidFill>
                  <a:srgbClr val="FFC000"/>
                </a:solidFill>
                <a:cs typeface="+mn-ea"/>
                <a:sym typeface="+mn-lt"/>
              </a:endParaRPr>
            </a:p>
          </p:txBody>
        </p:sp>
        <p:sp>
          <p:nvSpPr>
            <p:cNvPr id="21" name="矩形 20">
              <a:extLst>
                <a:ext uri="{FF2B5EF4-FFF2-40B4-BE49-F238E27FC236}">
                  <a16:creationId xmlns:a16="http://schemas.microsoft.com/office/drawing/2014/main" id="{1B4389B6-7A42-4E9C-95B7-714C6DA4C9E3}"/>
                </a:ext>
              </a:extLst>
            </p:cNvPr>
            <p:cNvSpPr/>
            <p:nvPr/>
          </p:nvSpPr>
          <p:spPr>
            <a:xfrm>
              <a:off x="6280327" y="3274449"/>
              <a:ext cx="1509730" cy="236122"/>
            </a:xfrm>
            <a:prstGeom prst="rect">
              <a:avLst/>
            </a:prstGeom>
            <a:solidFill>
              <a:schemeClr val="accent5">
                <a:lumMod val="7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rgbClr val="FFC000"/>
                  </a:solidFill>
                  <a:cs typeface="+mn-ea"/>
                  <a:sym typeface="+mn-lt"/>
                </a:rPr>
                <a:t>Retail Store</a:t>
              </a:r>
              <a:endParaRPr lang="zh-CN" altLang="en-US" sz="1600" b="1" dirty="0">
                <a:solidFill>
                  <a:srgbClr val="FFC000"/>
                </a:solidFill>
                <a:cs typeface="+mn-ea"/>
                <a:sym typeface="+mn-lt"/>
              </a:endParaRPr>
            </a:p>
          </p:txBody>
        </p:sp>
        <p:pic>
          <p:nvPicPr>
            <p:cNvPr id="22" name="图片 21">
              <a:extLst>
                <a:ext uri="{FF2B5EF4-FFF2-40B4-BE49-F238E27FC236}">
                  <a16:creationId xmlns:a16="http://schemas.microsoft.com/office/drawing/2014/main" id="{031B8383-EB5E-4A24-9E62-E0ECE5E513D0}"/>
                </a:ext>
              </a:extLst>
            </p:cNvPr>
            <p:cNvPicPr>
              <a:picLocks noChangeAspect="1"/>
            </p:cNvPicPr>
            <p:nvPr/>
          </p:nvPicPr>
          <p:blipFill>
            <a:blip r:embed="rId9"/>
            <a:stretch>
              <a:fillRect/>
            </a:stretch>
          </p:blipFill>
          <p:spPr>
            <a:xfrm>
              <a:off x="6280325" y="3501218"/>
              <a:ext cx="1509731" cy="996249"/>
            </a:xfrm>
            <a:prstGeom prst="rect">
              <a:avLst/>
            </a:prstGeom>
          </p:spPr>
        </p:pic>
        <p:pic>
          <p:nvPicPr>
            <p:cNvPr id="23" name="图片 22">
              <a:extLst>
                <a:ext uri="{FF2B5EF4-FFF2-40B4-BE49-F238E27FC236}">
                  <a16:creationId xmlns:a16="http://schemas.microsoft.com/office/drawing/2014/main" id="{512CBBAE-4B7D-4F4E-8206-700B514CAA7E}"/>
                </a:ext>
              </a:extLst>
            </p:cNvPr>
            <p:cNvPicPr>
              <a:picLocks noChangeAspect="1"/>
            </p:cNvPicPr>
            <p:nvPr/>
          </p:nvPicPr>
          <p:blipFill>
            <a:blip r:embed="rId10"/>
            <a:stretch>
              <a:fillRect/>
            </a:stretch>
          </p:blipFill>
          <p:spPr>
            <a:xfrm>
              <a:off x="4296335" y="3510571"/>
              <a:ext cx="1509730" cy="996249"/>
            </a:xfrm>
            <a:prstGeom prst="rect">
              <a:avLst/>
            </a:prstGeom>
          </p:spPr>
        </p:pic>
      </p:grpSp>
      <p:sp>
        <p:nvSpPr>
          <p:cNvPr id="27" name="标题 3"/>
          <p:cNvSpPr>
            <a:spLocks noGrp="1"/>
          </p:cNvSpPr>
          <p:nvPr>
            <p:ph type="title"/>
          </p:nvPr>
        </p:nvSpPr>
        <p:spPr>
          <a:xfrm>
            <a:off x="389827" y="196313"/>
            <a:ext cx="8967511" cy="878161"/>
          </a:xfrm>
        </p:spPr>
        <p:txBody>
          <a:bodyPr/>
          <a:lstStyle/>
          <a:p>
            <a:r>
              <a:rPr lang="en-US" altLang="zh-CN" dirty="0">
                <a:latin typeface="+mn-lt"/>
                <a:ea typeface="+mn-ea"/>
                <a:cs typeface="+mn-ea"/>
                <a:sym typeface="+mn-lt"/>
              </a:rPr>
              <a:t>Application Scenarios</a:t>
            </a:r>
            <a:endParaRPr lang="zh-CN" altLang="en-US" dirty="0">
              <a:latin typeface="+mn-lt"/>
              <a:ea typeface="+mn-ea"/>
              <a:cs typeface="+mn-ea"/>
              <a:sym typeface="+mn-lt"/>
            </a:endParaRPr>
          </a:p>
        </p:txBody>
      </p:sp>
    </p:spTree>
    <p:extLst>
      <p:ext uri="{BB962C8B-B14F-4D97-AF65-F5344CB8AC3E}">
        <p14:creationId xmlns:p14="http://schemas.microsoft.com/office/powerpoint/2010/main" val="18370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3202459" y="2963014"/>
            <a:ext cx="3531571" cy="1980459"/>
          </a:xfrm>
          <a:prstGeom prst="rect">
            <a:avLst/>
          </a:prstGeom>
          <a:gradFill flip="none" rotWithShape="1">
            <a:gsLst>
              <a:gs pos="70000">
                <a:srgbClr val="00ADED">
                  <a:alpha val="0"/>
                </a:srgbClr>
              </a:gs>
              <a:gs pos="100000">
                <a:srgbClr val="00B0F0">
                  <a:alpha val="41000"/>
                </a:srgbClr>
              </a:gs>
            </a:gsLst>
            <a:path path="shape">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0916" tIns="30459" rIns="60916" bIns="30459" anchor="ctr" anchorCtr="1"/>
          <a:lstStyle>
            <a:lvl1pPr indent="-285750" defTabSz="1217295">
              <a:defRPr>
                <a:solidFill>
                  <a:schemeClr val="tx1"/>
                </a:solidFill>
                <a:latin typeface="等线" panose="02010600030101010101" charset="-122"/>
                <a:ea typeface="等线" panose="02010600030101010101" charset="-122"/>
                <a:cs typeface="等线" panose="02010600030101010101" charset="-122"/>
              </a:defRPr>
            </a:lvl1pPr>
            <a:lvl2pPr marL="742950" indent="-285750" defTabSz="1217295">
              <a:defRPr>
                <a:solidFill>
                  <a:schemeClr val="tx1"/>
                </a:solidFill>
                <a:latin typeface="等线" panose="02010600030101010101" charset="-122"/>
                <a:ea typeface="等线" panose="02010600030101010101" charset="-122"/>
                <a:cs typeface="等线" panose="02010600030101010101" charset="-122"/>
              </a:defRPr>
            </a:lvl2pPr>
            <a:lvl3pPr marL="1143000" indent="-228600" defTabSz="1217295">
              <a:defRPr>
                <a:solidFill>
                  <a:schemeClr val="tx1"/>
                </a:solidFill>
                <a:latin typeface="等线" panose="02010600030101010101" charset="-122"/>
                <a:ea typeface="等线" panose="02010600030101010101" charset="-122"/>
                <a:cs typeface="等线" panose="02010600030101010101" charset="-122"/>
              </a:defRPr>
            </a:lvl3pPr>
            <a:lvl4pPr marL="1600200" indent="-228600" defTabSz="1217295">
              <a:defRPr>
                <a:solidFill>
                  <a:schemeClr val="tx1"/>
                </a:solidFill>
                <a:latin typeface="等线" panose="02010600030101010101" charset="-122"/>
                <a:ea typeface="等线" panose="02010600030101010101" charset="-122"/>
                <a:cs typeface="等线" panose="02010600030101010101" charset="-122"/>
              </a:defRPr>
            </a:lvl4pPr>
            <a:lvl5pPr marL="2057400" indent="-228600" defTabSz="1217295">
              <a:defRPr>
                <a:solidFill>
                  <a:schemeClr val="tx1"/>
                </a:solidFill>
                <a:latin typeface="等线" panose="02010600030101010101" charset="-122"/>
                <a:ea typeface="等线" panose="02010600030101010101" charset="-122"/>
                <a:cs typeface="等线" panose="02010600030101010101" charset="-122"/>
              </a:defRPr>
            </a:lvl5pPr>
            <a:lvl6pPr marL="25146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indent="0" algn="ctr" defTabSz="1623019">
              <a:lnSpc>
                <a:spcPct val="90000"/>
              </a:lnSpc>
              <a:buClr>
                <a:srgbClr val="CC9900"/>
              </a:buClr>
              <a:defRPr/>
            </a:pPr>
            <a:endParaRPr lang="en-US" altLang="zh-CN" sz="1865" b="1" dirty="0">
              <a:solidFill>
                <a:srgbClr val="FFFFFF"/>
              </a:solidFill>
              <a:latin typeface="+mn-lt"/>
              <a:ea typeface="+mn-ea"/>
              <a:cs typeface="+mn-ea"/>
              <a:sym typeface="+mn-lt"/>
            </a:endParaRPr>
          </a:p>
        </p:txBody>
      </p:sp>
      <p:sp>
        <p:nvSpPr>
          <p:cNvPr id="35" name="标题 1"/>
          <p:cNvSpPr txBox="1">
            <a:spLocks/>
          </p:cNvSpPr>
          <p:nvPr/>
        </p:nvSpPr>
        <p:spPr>
          <a:xfrm>
            <a:off x="517874" y="3761716"/>
            <a:ext cx="2226545" cy="418370"/>
          </a:xfrm>
          <a:prstGeom prst="rect">
            <a:avLst/>
          </a:prstGeom>
          <a:noFill/>
        </p:spPr>
        <p:txBody>
          <a:bodyPr vert="horz" wrap="none" lIns="121907" tIns="60953" rIns="121907" bIns="60953" rtlCol="0" anchor="ctr">
            <a:spAutoFit/>
          </a:bodyPr>
          <a:lstStyle>
            <a:defPPr>
              <a:defRPr lang="zh-CN"/>
            </a:defPPr>
            <a:lvl1pPr defTabSz="914400">
              <a:lnSpc>
                <a:spcPct val="90000"/>
              </a:lnSpc>
              <a:spcBef>
                <a:spcPct val="0"/>
              </a:spcBef>
              <a:buNone/>
              <a:defRPr sz="1599" b="1" i="0">
                <a:solidFill>
                  <a:schemeClr val="bg1"/>
                </a:solidFill>
                <a:effectLst/>
                <a:latin typeface="微软雅黑" panose="020B0503020204020204" pitchFamily="34" charset="-122"/>
                <a:ea typeface="微软雅黑" panose="020B0503020204020204" pitchFamily="34" charset="-122"/>
                <a:cs typeface="Lato Regular"/>
              </a:defRPr>
            </a:lvl1pPr>
          </a:lstStyle>
          <a:p>
            <a:pPr defTabSz="1219170"/>
            <a:r>
              <a:rPr lang="en-US" altLang="zh-CN" sz="2132" dirty="0">
                <a:solidFill>
                  <a:srgbClr val="FFFFFF"/>
                </a:solidFill>
                <a:latin typeface="+mn-lt"/>
                <a:ea typeface="+mn-ea"/>
                <a:cs typeface="+mn-ea"/>
                <a:sym typeface="+mn-lt"/>
              </a:rPr>
              <a:t>Current Status</a:t>
            </a:r>
            <a:endParaRPr lang="zh-CN" altLang="en-US" sz="2132" dirty="0">
              <a:solidFill>
                <a:srgbClr val="FFFFFF"/>
              </a:solidFill>
              <a:latin typeface="+mn-lt"/>
              <a:ea typeface="+mn-ea"/>
              <a:cs typeface="+mn-ea"/>
              <a:sym typeface="+mn-lt"/>
            </a:endParaRPr>
          </a:p>
        </p:txBody>
      </p:sp>
      <p:sp>
        <p:nvSpPr>
          <p:cNvPr id="38" name="等腰三角形 37"/>
          <p:cNvSpPr/>
          <p:nvPr/>
        </p:nvSpPr>
        <p:spPr>
          <a:xfrm rot="5400000">
            <a:off x="2661646" y="3924079"/>
            <a:ext cx="113043" cy="974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377"/>
            <a:endParaRPr lang="zh-CN" altLang="en-US" sz="2399">
              <a:solidFill>
                <a:srgbClr val="000000">
                  <a:lumMod val="75000"/>
                  <a:lumOff val="25000"/>
                </a:srgbClr>
              </a:solidFill>
              <a:cs typeface="+mn-ea"/>
              <a:sym typeface="+mn-lt"/>
            </a:endParaRPr>
          </a:p>
        </p:txBody>
      </p:sp>
      <p:sp>
        <p:nvSpPr>
          <p:cNvPr id="42" name="标题 1"/>
          <p:cNvSpPr txBox="1">
            <a:spLocks/>
          </p:cNvSpPr>
          <p:nvPr/>
        </p:nvSpPr>
        <p:spPr>
          <a:xfrm>
            <a:off x="3222163" y="3110747"/>
            <a:ext cx="3511867" cy="1703016"/>
          </a:xfrm>
          <a:prstGeom prst="rect">
            <a:avLst/>
          </a:prstGeom>
          <a:noFill/>
          <a:ln>
            <a:noFill/>
          </a:ln>
        </p:spPr>
        <p:txBody>
          <a:bodyPr vert="horz" wrap="square" lIns="121907" tIns="60953" rIns="121907" bIns="60953" rtlCol="0" anchor="ctr">
            <a:spAutoFit/>
          </a:bodyPr>
          <a:lstStyle>
            <a:defPPr>
              <a:defRPr lang="zh-CN"/>
            </a:defPPr>
            <a:lvl1pPr algn="just" defTabSz="914400">
              <a:lnSpc>
                <a:spcPct val="120000"/>
              </a:lnSpc>
              <a:spcBef>
                <a:spcPts val="600"/>
              </a:spcBef>
              <a:spcAft>
                <a:spcPts val="600"/>
              </a:spcAft>
              <a:defRPr sz="1050">
                <a:solidFill>
                  <a:schemeClr val="bg1"/>
                </a:solidFill>
                <a:latin typeface="微软雅黑" panose="020B0503020204020204" pitchFamily="34" charset="-122"/>
                <a:ea typeface="微软雅黑" panose="020B0503020204020204" pitchFamily="34" charset="-122"/>
                <a:cs typeface="Lato Regular"/>
              </a:defRPr>
            </a:lvl1pPr>
          </a:lstStyle>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Low efficiency of thermometer and infrared detection gun</a:t>
            </a:r>
          </a:p>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Manual temperature measurement workload, high risk</a:t>
            </a:r>
          </a:p>
        </p:txBody>
      </p:sp>
      <p:sp>
        <p:nvSpPr>
          <p:cNvPr id="45" name="标题 1"/>
          <p:cNvSpPr txBox="1">
            <a:spLocks/>
          </p:cNvSpPr>
          <p:nvPr/>
        </p:nvSpPr>
        <p:spPr>
          <a:xfrm>
            <a:off x="3134648" y="2223615"/>
            <a:ext cx="3599383" cy="418370"/>
          </a:xfrm>
          <a:prstGeom prst="rect">
            <a:avLst/>
          </a:prstGeom>
          <a:noFill/>
        </p:spPr>
        <p:txBody>
          <a:bodyPr vert="horz" wrap="square" lIns="121907" tIns="60953" rIns="121907" bIns="60953" rtlCol="0" anchor="ctr">
            <a:spAutoFit/>
          </a:bodyPr>
          <a:lstStyle>
            <a:lvl1pPr algn="l" defTabSz="914400" rtl="0" eaLnBrk="1" latinLnBrk="0" hangingPunct="1">
              <a:lnSpc>
                <a:spcPct val="90000"/>
              </a:lnSpc>
              <a:spcBef>
                <a:spcPct val="0"/>
              </a:spcBef>
              <a:buNone/>
              <a:defRPr lang="zh-CN" altLang="en-US" sz="2400" b="0" i="1" kern="1200" dirty="0">
                <a:gradFill flip="none" rotWithShape="1">
                  <a:gsLst>
                    <a:gs pos="0">
                      <a:srgbClr val="9096AE"/>
                    </a:gs>
                    <a:gs pos="100000">
                      <a:srgbClr val="F1F1F5"/>
                    </a:gs>
                  </a:gsLst>
                  <a:lin ang="16200000" scaled="1"/>
                  <a:tileRect/>
                </a:gradFill>
                <a:effectLst/>
                <a:latin typeface="微软雅黑" panose="020B0503020204020204" pitchFamily="34" charset="-122"/>
                <a:ea typeface="微软雅黑" panose="020B0503020204020204" pitchFamily="34" charset="-122"/>
                <a:cs typeface="Lato Regular"/>
              </a:defRPr>
            </a:lvl1pPr>
          </a:lstStyle>
          <a:p>
            <a:pPr algn="ctr" defTabSz="1219170"/>
            <a:r>
              <a:rPr lang="en-US" altLang="zh-CN" sz="2132" b="1" i="0" dirty="0">
                <a:solidFill>
                  <a:srgbClr val="FFC000"/>
                </a:solidFill>
                <a:latin typeface="+mn-lt"/>
                <a:ea typeface="+mn-ea"/>
                <a:cs typeface="+mn-ea"/>
                <a:sym typeface="+mn-lt"/>
              </a:rPr>
              <a:t>Preliminary Screening</a:t>
            </a:r>
            <a:endParaRPr lang="zh-CN" altLang="en-US" sz="2132" b="1" i="0" dirty="0">
              <a:solidFill>
                <a:srgbClr val="FFC000"/>
              </a:solidFill>
              <a:latin typeface="+mn-lt"/>
              <a:ea typeface="+mn-ea"/>
              <a:cs typeface="+mn-ea"/>
              <a:sym typeface="+mn-lt"/>
            </a:endParaRPr>
          </a:p>
        </p:txBody>
      </p:sp>
      <p:sp>
        <p:nvSpPr>
          <p:cNvPr id="48" name="标题 1"/>
          <p:cNvSpPr txBox="1">
            <a:spLocks/>
          </p:cNvSpPr>
          <p:nvPr/>
        </p:nvSpPr>
        <p:spPr>
          <a:xfrm>
            <a:off x="616315" y="2221013"/>
            <a:ext cx="2030338" cy="418370"/>
          </a:xfrm>
          <a:prstGeom prst="rect">
            <a:avLst/>
          </a:prstGeom>
          <a:noFill/>
        </p:spPr>
        <p:txBody>
          <a:bodyPr vert="horz" wrap="none" lIns="121907" tIns="60953" rIns="121907" bIns="60953" rtlCol="0" anchor="ctr">
            <a:spAutoFit/>
          </a:bodyPr>
          <a:lstStyle>
            <a:lvl1pPr algn="l" defTabSz="914400" rtl="0" eaLnBrk="1" latinLnBrk="0" hangingPunct="1">
              <a:lnSpc>
                <a:spcPct val="90000"/>
              </a:lnSpc>
              <a:spcBef>
                <a:spcPct val="0"/>
              </a:spcBef>
              <a:buNone/>
              <a:defRPr lang="zh-CN" altLang="en-US" sz="2400" b="0" i="1" kern="1200" dirty="0">
                <a:gradFill flip="none" rotWithShape="1">
                  <a:gsLst>
                    <a:gs pos="0">
                      <a:srgbClr val="9096AE"/>
                    </a:gs>
                    <a:gs pos="100000">
                      <a:srgbClr val="F1F1F5"/>
                    </a:gs>
                  </a:gsLst>
                  <a:lin ang="16200000" scaled="1"/>
                  <a:tileRect/>
                </a:gradFill>
                <a:effectLst/>
                <a:latin typeface="微软雅黑" panose="020B0503020204020204" pitchFamily="34" charset="-122"/>
                <a:ea typeface="微软雅黑" panose="020B0503020204020204" pitchFamily="34" charset="-122"/>
                <a:cs typeface="Lato Regular"/>
              </a:defRPr>
            </a:lvl1pPr>
          </a:lstStyle>
          <a:p>
            <a:pPr defTabSz="1219170"/>
            <a:r>
              <a:rPr lang="en-US" altLang="zh-CN" sz="2132" b="1" i="0" dirty="0">
                <a:solidFill>
                  <a:srgbClr val="FFFFFF"/>
                </a:solidFill>
                <a:latin typeface="+mn-lt"/>
                <a:ea typeface="+mn-ea"/>
                <a:cs typeface="+mn-ea"/>
                <a:sym typeface="+mn-lt"/>
              </a:rPr>
              <a:t>Key Function</a:t>
            </a:r>
            <a:endParaRPr lang="zh-CN" altLang="en-US" sz="2132" b="1" i="0" dirty="0">
              <a:solidFill>
                <a:srgbClr val="FFFFFF"/>
              </a:solidFill>
              <a:latin typeface="+mn-lt"/>
              <a:ea typeface="+mn-ea"/>
              <a:cs typeface="+mn-ea"/>
              <a:sym typeface="+mn-lt"/>
            </a:endParaRPr>
          </a:p>
        </p:txBody>
      </p:sp>
      <p:cxnSp>
        <p:nvCxnSpPr>
          <p:cNvPr id="49" name="直接连接符 48"/>
          <p:cNvCxnSpPr/>
          <p:nvPr/>
        </p:nvCxnSpPr>
        <p:spPr>
          <a:xfrm>
            <a:off x="2471412" y="2660018"/>
            <a:ext cx="913864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52" name="等腰三角形 51"/>
          <p:cNvSpPr/>
          <p:nvPr/>
        </p:nvSpPr>
        <p:spPr>
          <a:xfrm rot="5400000">
            <a:off x="2661646" y="2392997"/>
            <a:ext cx="113043" cy="974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377"/>
            <a:endParaRPr lang="zh-CN" altLang="en-US" sz="2399">
              <a:solidFill>
                <a:srgbClr val="000000">
                  <a:lumMod val="75000"/>
                  <a:lumOff val="25000"/>
                </a:srgbClr>
              </a:solidFill>
              <a:cs typeface="+mn-ea"/>
              <a:sym typeface="+mn-lt"/>
            </a:endParaRPr>
          </a:p>
        </p:txBody>
      </p:sp>
      <p:sp>
        <p:nvSpPr>
          <p:cNvPr id="34" name="椭圆 104"/>
          <p:cNvSpPr/>
          <p:nvPr/>
        </p:nvSpPr>
        <p:spPr>
          <a:xfrm>
            <a:off x="3953939" y="1034125"/>
            <a:ext cx="6268396" cy="547275"/>
          </a:xfrm>
          <a:prstGeom prst="roundRect">
            <a:avLst/>
          </a:prstGeom>
          <a:gradFill flip="none" rotWithShape="1">
            <a:gsLst>
              <a:gs pos="70000">
                <a:srgbClr val="00ADED">
                  <a:alpha val="0"/>
                </a:srgbClr>
              </a:gs>
              <a:gs pos="100000">
                <a:srgbClr val="00B0F0">
                  <a:alpha val="41000"/>
                </a:srgbClr>
              </a:gs>
            </a:gsLst>
            <a:path path="shape">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0916" tIns="30459" rIns="60916" bIns="30459" anchor="ctr" anchorCtr="1"/>
          <a:lstStyle/>
          <a:p>
            <a:pPr algn="ctr" defTabSz="811185">
              <a:lnSpc>
                <a:spcPct val="150000"/>
              </a:lnSpc>
              <a:buClr>
                <a:srgbClr val="CC9900"/>
              </a:buClr>
            </a:pPr>
            <a:r>
              <a:rPr lang="en-US" altLang="zh-CN" sz="2665" b="1" dirty="0">
                <a:solidFill>
                  <a:srgbClr val="FFFFFF"/>
                </a:solidFill>
                <a:cs typeface="+mn-ea"/>
                <a:sym typeface="+mn-lt"/>
              </a:rPr>
              <a:t>Human Temperature Measurement</a:t>
            </a:r>
            <a:endParaRPr lang="zh-CN" altLang="en-US" sz="2665" b="1" dirty="0">
              <a:solidFill>
                <a:srgbClr val="FFFFFF"/>
              </a:solidFill>
              <a:cs typeface="+mn-ea"/>
              <a:sym typeface="+mn-lt"/>
            </a:endParaRPr>
          </a:p>
        </p:txBody>
      </p:sp>
      <p:sp>
        <p:nvSpPr>
          <p:cNvPr id="40" name="下箭头 39"/>
          <p:cNvSpPr/>
          <p:nvPr/>
        </p:nvSpPr>
        <p:spPr>
          <a:xfrm>
            <a:off x="5048624" y="1703545"/>
            <a:ext cx="353156" cy="406275"/>
          </a:xfrm>
          <a:prstGeom prst="downArrow">
            <a:avLst/>
          </a:prstGeom>
          <a:gradFill flip="none" rotWithShape="1">
            <a:gsLst>
              <a:gs pos="70000">
                <a:srgbClr val="00ADED">
                  <a:alpha val="0"/>
                </a:srgbClr>
              </a:gs>
              <a:gs pos="100000">
                <a:srgbClr val="00B0F0">
                  <a:alpha val="41000"/>
                </a:srgbClr>
              </a:gs>
            </a:gsLst>
            <a:path path="shape">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eaVert" wrap="none" lIns="91393" tIns="45697" rIns="91393" bIns="45697" numCol="1" rtlCol="0" anchor="t" anchorCtr="1" compatLnSpc="1"/>
          <a:lstStyle/>
          <a:p>
            <a:pPr indent="-285686" algn="ctr" defTabSz="1218291">
              <a:lnSpc>
                <a:spcPct val="90000"/>
              </a:lnSpc>
              <a:buClr>
                <a:srgbClr val="CC9900"/>
              </a:buClr>
              <a:buFont typeface="Arial" panose="020B0604020202020204" pitchFamily="34" charset="0"/>
              <a:buChar char="•"/>
            </a:pPr>
            <a:endParaRPr lang="zh-CN" altLang="en-US" sz="2399" b="1">
              <a:gradFill>
                <a:gsLst>
                  <a:gs pos="0">
                    <a:prstClr val="white"/>
                  </a:gs>
                  <a:gs pos="100000">
                    <a:srgbClr val="4FEEFF"/>
                  </a:gs>
                </a:gsLst>
                <a:lin ang="5400000" scaled="0"/>
              </a:gradFill>
              <a:effectLst>
                <a:outerShdw blurRad="38100" dist="38100" dir="2700000" algn="tl">
                  <a:srgbClr val="000000">
                    <a:alpha val="43137"/>
                  </a:srgbClr>
                </a:outerShdw>
              </a:effectLst>
              <a:cs typeface="+mn-ea"/>
              <a:sym typeface="+mn-lt"/>
            </a:endParaRPr>
          </a:p>
        </p:txBody>
      </p:sp>
      <p:sp>
        <p:nvSpPr>
          <p:cNvPr id="41" name="下箭头 40"/>
          <p:cNvSpPr/>
          <p:nvPr/>
        </p:nvSpPr>
        <p:spPr>
          <a:xfrm>
            <a:off x="9043862" y="1703545"/>
            <a:ext cx="353156" cy="406275"/>
          </a:xfrm>
          <a:prstGeom prst="downArrow">
            <a:avLst/>
          </a:prstGeom>
          <a:gradFill flip="none" rotWithShape="1">
            <a:gsLst>
              <a:gs pos="70000">
                <a:srgbClr val="00ADED">
                  <a:alpha val="0"/>
                </a:srgbClr>
              </a:gs>
              <a:gs pos="100000">
                <a:srgbClr val="00B0F0">
                  <a:alpha val="41000"/>
                </a:srgbClr>
              </a:gs>
            </a:gsLst>
            <a:path path="shape">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eaVert" wrap="none" lIns="91393" tIns="45697" rIns="91393" bIns="45697" numCol="1" rtlCol="0" anchor="t" anchorCtr="1" compatLnSpc="1"/>
          <a:lstStyle/>
          <a:p>
            <a:pPr indent="-285686" algn="ctr" defTabSz="1218291">
              <a:lnSpc>
                <a:spcPct val="90000"/>
              </a:lnSpc>
              <a:buClr>
                <a:srgbClr val="CC9900"/>
              </a:buClr>
              <a:buFont typeface="Arial" panose="020B0604020202020204" pitchFamily="34" charset="0"/>
              <a:buChar char="•"/>
            </a:pPr>
            <a:endParaRPr lang="zh-CN" altLang="en-US" sz="2399" b="1">
              <a:gradFill>
                <a:gsLst>
                  <a:gs pos="0">
                    <a:prstClr val="white"/>
                  </a:gs>
                  <a:gs pos="100000">
                    <a:srgbClr val="4FEEFF"/>
                  </a:gs>
                </a:gsLst>
                <a:lin ang="5400000" scaled="0"/>
              </a:gradFill>
              <a:effectLst>
                <a:outerShdw blurRad="38100" dist="38100" dir="2700000" algn="tl">
                  <a:srgbClr val="000000">
                    <a:alpha val="43137"/>
                  </a:srgbClr>
                </a:outerShdw>
              </a:effectLst>
              <a:cs typeface="+mn-ea"/>
              <a:sym typeface="+mn-lt"/>
            </a:endParaRPr>
          </a:p>
        </p:txBody>
      </p:sp>
      <p:sp>
        <p:nvSpPr>
          <p:cNvPr id="62" name="标题 1"/>
          <p:cNvSpPr txBox="1">
            <a:spLocks/>
          </p:cNvSpPr>
          <p:nvPr/>
        </p:nvSpPr>
        <p:spPr>
          <a:xfrm>
            <a:off x="660359" y="5570033"/>
            <a:ext cx="2100036" cy="418370"/>
          </a:xfrm>
          <a:prstGeom prst="rect">
            <a:avLst/>
          </a:prstGeom>
          <a:noFill/>
        </p:spPr>
        <p:txBody>
          <a:bodyPr vert="horz" wrap="none" lIns="121907" tIns="60953" rIns="121907" bIns="60953" rtlCol="0" anchor="ctr">
            <a:spAutoFit/>
          </a:bodyPr>
          <a:lstStyle>
            <a:defPPr>
              <a:defRPr lang="zh-CN"/>
            </a:defPPr>
            <a:lvl1pPr defTabSz="914400">
              <a:lnSpc>
                <a:spcPct val="90000"/>
              </a:lnSpc>
              <a:spcBef>
                <a:spcPct val="0"/>
              </a:spcBef>
              <a:buNone/>
              <a:defRPr sz="1599" b="1" i="0">
                <a:solidFill>
                  <a:schemeClr val="bg1"/>
                </a:solidFill>
                <a:effectLst/>
                <a:latin typeface="微软雅黑" panose="020B0503020204020204" pitchFamily="34" charset="-122"/>
                <a:ea typeface="微软雅黑" panose="020B0503020204020204" pitchFamily="34" charset="-122"/>
                <a:cs typeface="Lato Regular"/>
              </a:defRPr>
            </a:lvl1pPr>
          </a:lstStyle>
          <a:p>
            <a:pPr defTabSz="1219170"/>
            <a:r>
              <a:rPr lang="en-US" altLang="zh-CN" sz="2132" dirty="0">
                <a:solidFill>
                  <a:srgbClr val="FFFFFF"/>
                </a:solidFill>
                <a:latin typeface="+mn-lt"/>
                <a:ea typeface="+mn-ea"/>
                <a:cs typeface="+mn-ea"/>
                <a:sym typeface="+mn-lt"/>
              </a:rPr>
              <a:t>Requirement </a:t>
            </a:r>
            <a:endParaRPr lang="zh-CN" altLang="en-US" sz="2132" dirty="0">
              <a:solidFill>
                <a:srgbClr val="FFFFFF"/>
              </a:solidFill>
              <a:latin typeface="+mn-lt"/>
              <a:ea typeface="+mn-ea"/>
              <a:cs typeface="+mn-ea"/>
              <a:sym typeface="+mn-lt"/>
            </a:endParaRPr>
          </a:p>
        </p:txBody>
      </p:sp>
      <p:sp>
        <p:nvSpPr>
          <p:cNvPr id="66" name="等腰三角形 65"/>
          <p:cNvSpPr/>
          <p:nvPr/>
        </p:nvSpPr>
        <p:spPr>
          <a:xfrm rot="5400000">
            <a:off x="2661646" y="5730500"/>
            <a:ext cx="113043" cy="97437"/>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377"/>
            <a:endParaRPr lang="zh-CN" altLang="en-US" sz="2399">
              <a:solidFill>
                <a:srgbClr val="000000">
                  <a:lumMod val="75000"/>
                  <a:lumOff val="25000"/>
                </a:srgbClr>
              </a:solidFill>
              <a:cs typeface="+mn-ea"/>
              <a:sym typeface="+mn-lt"/>
            </a:endParaRPr>
          </a:p>
        </p:txBody>
      </p:sp>
      <p:sp>
        <p:nvSpPr>
          <p:cNvPr id="69" name="矩形 68"/>
          <p:cNvSpPr/>
          <p:nvPr/>
        </p:nvSpPr>
        <p:spPr>
          <a:xfrm>
            <a:off x="3206691" y="5118252"/>
            <a:ext cx="3527339" cy="1379952"/>
          </a:xfrm>
          <a:prstGeom prst="rect">
            <a:avLst/>
          </a:prstGeom>
          <a:gradFill flip="none" rotWithShape="1">
            <a:gsLst>
              <a:gs pos="70000">
                <a:srgbClr val="00ADED">
                  <a:alpha val="0"/>
                </a:srgbClr>
              </a:gs>
              <a:gs pos="100000">
                <a:srgbClr val="00B0F0">
                  <a:alpha val="41000"/>
                </a:srgbClr>
              </a:gs>
            </a:gsLst>
            <a:path path="shape">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0916" tIns="30459" rIns="60916" bIns="30459" anchor="ctr" anchorCtr="1"/>
          <a:lstStyle>
            <a:lvl1pPr indent="-285750" defTabSz="1217295">
              <a:defRPr>
                <a:solidFill>
                  <a:schemeClr val="tx1"/>
                </a:solidFill>
                <a:latin typeface="等线" panose="02010600030101010101" charset="-122"/>
                <a:ea typeface="等线" panose="02010600030101010101" charset="-122"/>
                <a:cs typeface="等线" panose="02010600030101010101" charset="-122"/>
              </a:defRPr>
            </a:lvl1pPr>
            <a:lvl2pPr marL="742950" indent="-285750" defTabSz="1217295">
              <a:defRPr>
                <a:solidFill>
                  <a:schemeClr val="tx1"/>
                </a:solidFill>
                <a:latin typeface="等线" panose="02010600030101010101" charset="-122"/>
                <a:ea typeface="等线" panose="02010600030101010101" charset="-122"/>
                <a:cs typeface="等线" panose="02010600030101010101" charset="-122"/>
              </a:defRPr>
            </a:lvl2pPr>
            <a:lvl3pPr marL="1143000" indent="-228600" defTabSz="1217295">
              <a:defRPr>
                <a:solidFill>
                  <a:schemeClr val="tx1"/>
                </a:solidFill>
                <a:latin typeface="等线" panose="02010600030101010101" charset="-122"/>
                <a:ea typeface="等线" panose="02010600030101010101" charset="-122"/>
                <a:cs typeface="等线" panose="02010600030101010101" charset="-122"/>
              </a:defRPr>
            </a:lvl3pPr>
            <a:lvl4pPr marL="1600200" indent="-228600" defTabSz="1217295">
              <a:defRPr>
                <a:solidFill>
                  <a:schemeClr val="tx1"/>
                </a:solidFill>
                <a:latin typeface="等线" panose="02010600030101010101" charset="-122"/>
                <a:ea typeface="等线" panose="02010600030101010101" charset="-122"/>
                <a:cs typeface="等线" panose="02010600030101010101" charset="-122"/>
              </a:defRPr>
            </a:lvl4pPr>
            <a:lvl5pPr marL="2057400" indent="-228600" defTabSz="1217295">
              <a:defRPr>
                <a:solidFill>
                  <a:schemeClr val="tx1"/>
                </a:solidFill>
                <a:latin typeface="等线" panose="02010600030101010101" charset="-122"/>
                <a:ea typeface="等线" panose="02010600030101010101" charset="-122"/>
                <a:cs typeface="等线" panose="02010600030101010101" charset="-122"/>
              </a:defRPr>
            </a:lvl5pPr>
            <a:lvl6pPr marL="25146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indent="0" algn="ctr" defTabSz="1623019">
              <a:lnSpc>
                <a:spcPct val="90000"/>
              </a:lnSpc>
              <a:buClr>
                <a:srgbClr val="CC9900"/>
              </a:buClr>
              <a:defRPr/>
            </a:pPr>
            <a:endParaRPr lang="en-US" altLang="zh-CN" sz="1865" b="1" dirty="0">
              <a:solidFill>
                <a:srgbClr val="FFFFFF"/>
              </a:solidFill>
              <a:latin typeface="+mn-lt"/>
              <a:ea typeface="+mn-ea"/>
              <a:cs typeface="+mn-ea"/>
              <a:sym typeface="+mn-lt"/>
            </a:endParaRPr>
          </a:p>
        </p:txBody>
      </p:sp>
      <p:sp>
        <p:nvSpPr>
          <p:cNvPr id="71" name="标题 1"/>
          <p:cNvSpPr txBox="1">
            <a:spLocks/>
          </p:cNvSpPr>
          <p:nvPr/>
        </p:nvSpPr>
        <p:spPr>
          <a:xfrm>
            <a:off x="3206692" y="5090652"/>
            <a:ext cx="3321367" cy="1407551"/>
          </a:xfrm>
          <a:prstGeom prst="rect">
            <a:avLst/>
          </a:prstGeom>
          <a:noFill/>
          <a:ln>
            <a:noFill/>
          </a:ln>
        </p:spPr>
        <p:txBody>
          <a:bodyPr vert="horz" wrap="square" lIns="121907" tIns="60953" rIns="121907" bIns="60953" rtlCol="0" anchor="ctr">
            <a:spAutoFit/>
          </a:bodyPr>
          <a:lstStyle>
            <a:defPPr>
              <a:defRPr lang="zh-CN"/>
            </a:defPPr>
            <a:lvl1pPr algn="just" defTabSz="914400">
              <a:lnSpc>
                <a:spcPct val="120000"/>
              </a:lnSpc>
              <a:spcBef>
                <a:spcPts val="600"/>
              </a:spcBef>
              <a:spcAft>
                <a:spcPts val="600"/>
              </a:spcAft>
              <a:defRPr sz="1050">
                <a:solidFill>
                  <a:schemeClr val="bg1"/>
                </a:solidFill>
                <a:latin typeface="微软雅黑" panose="020B0503020204020204" pitchFamily="34" charset="-122"/>
                <a:ea typeface="微软雅黑" panose="020B0503020204020204" pitchFamily="34" charset="-122"/>
                <a:cs typeface="Lato Regular"/>
              </a:defRPr>
            </a:lvl1pPr>
          </a:lstStyle>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Non-contact automatic temperature measurement</a:t>
            </a:r>
          </a:p>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Accurate, fast and multi-person detection</a:t>
            </a:r>
          </a:p>
        </p:txBody>
      </p:sp>
      <p:sp>
        <p:nvSpPr>
          <p:cNvPr id="36" name="标题 1"/>
          <p:cNvSpPr txBox="1">
            <a:spLocks/>
          </p:cNvSpPr>
          <p:nvPr/>
        </p:nvSpPr>
        <p:spPr>
          <a:xfrm>
            <a:off x="7717394" y="2262263"/>
            <a:ext cx="3102333" cy="418370"/>
          </a:xfrm>
          <a:prstGeom prst="rect">
            <a:avLst/>
          </a:prstGeom>
          <a:noFill/>
        </p:spPr>
        <p:txBody>
          <a:bodyPr vert="horz" wrap="square" lIns="121907" tIns="60953" rIns="121907" bIns="60953" rtlCol="0" anchor="ctr">
            <a:spAutoFit/>
          </a:bodyPr>
          <a:lstStyle>
            <a:lvl1pPr algn="l" defTabSz="914400" rtl="0" eaLnBrk="1" latinLnBrk="0" hangingPunct="1">
              <a:lnSpc>
                <a:spcPct val="90000"/>
              </a:lnSpc>
              <a:spcBef>
                <a:spcPct val="0"/>
              </a:spcBef>
              <a:buNone/>
              <a:defRPr lang="zh-CN" altLang="en-US" sz="2400" b="0" i="1" kern="1200" dirty="0">
                <a:gradFill flip="none" rotWithShape="1">
                  <a:gsLst>
                    <a:gs pos="0">
                      <a:srgbClr val="9096AE"/>
                    </a:gs>
                    <a:gs pos="100000">
                      <a:srgbClr val="F1F1F5"/>
                    </a:gs>
                  </a:gsLst>
                  <a:lin ang="16200000" scaled="1"/>
                  <a:tileRect/>
                </a:gradFill>
                <a:effectLst/>
                <a:latin typeface="微软雅黑" panose="020B0503020204020204" pitchFamily="34" charset="-122"/>
                <a:ea typeface="微软雅黑" panose="020B0503020204020204" pitchFamily="34" charset="-122"/>
                <a:cs typeface="Lato Regular"/>
              </a:defRPr>
            </a:lvl1pPr>
          </a:lstStyle>
          <a:p>
            <a:pPr algn="ctr" defTabSz="1219170"/>
            <a:r>
              <a:rPr lang="en-US" altLang="zh-CN" sz="2132" b="1" i="0" dirty="0">
                <a:solidFill>
                  <a:srgbClr val="FFC000"/>
                </a:solidFill>
                <a:latin typeface="+mn-lt"/>
                <a:ea typeface="+mn-ea"/>
                <a:cs typeface="+mn-ea"/>
                <a:sym typeface="+mn-lt"/>
              </a:rPr>
              <a:t>Temperature Record</a:t>
            </a:r>
            <a:endParaRPr lang="zh-CN" altLang="en-US" sz="2132" b="1" i="0" dirty="0">
              <a:solidFill>
                <a:srgbClr val="FFC000"/>
              </a:solidFill>
              <a:latin typeface="+mn-lt"/>
              <a:ea typeface="+mn-ea"/>
              <a:cs typeface="+mn-ea"/>
              <a:sym typeface="+mn-lt"/>
            </a:endParaRPr>
          </a:p>
        </p:txBody>
      </p:sp>
      <p:sp>
        <p:nvSpPr>
          <p:cNvPr id="37" name="矩形 36"/>
          <p:cNvSpPr/>
          <p:nvPr/>
        </p:nvSpPr>
        <p:spPr>
          <a:xfrm>
            <a:off x="7502775" y="2958912"/>
            <a:ext cx="3531571" cy="1984562"/>
          </a:xfrm>
          <a:prstGeom prst="rect">
            <a:avLst/>
          </a:prstGeom>
          <a:gradFill flip="none" rotWithShape="1">
            <a:gsLst>
              <a:gs pos="70000">
                <a:srgbClr val="00ADED">
                  <a:alpha val="0"/>
                </a:srgbClr>
              </a:gs>
              <a:gs pos="100000">
                <a:srgbClr val="00B0F0">
                  <a:alpha val="41000"/>
                </a:srgbClr>
              </a:gs>
            </a:gsLst>
            <a:path path="shape">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0916" tIns="30459" rIns="60916" bIns="30459" anchor="ctr" anchorCtr="1"/>
          <a:lstStyle>
            <a:lvl1pPr indent="-285750" defTabSz="1217295">
              <a:defRPr>
                <a:solidFill>
                  <a:schemeClr val="tx1"/>
                </a:solidFill>
                <a:latin typeface="等线" panose="02010600030101010101" charset="-122"/>
                <a:ea typeface="等线" panose="02010600030101010101" charset="-122"/>
                <a:cs typeface="等线" panose="02010600030101010101" charset="-122"/>
              </a:defRPr>
            </a:lvl1pPr>
            <a:lvl2pPr marL="742950" indent="-285750" defTabSz="1217295">
              <a:defRPr>
                <a:solidFill>
                  <a:schemeClr val="tx1"/>
                </a:solidFill>
                <a:latin typeface="等线" panose="02010600030101010101" charset="-122"/>
                <a:ea typeface="等线" panose="02010600030101010101" charset="-122"/>
                <a:cs typeface="等线" panose="02010600030101010101" charset="-122"/>
              </a:defRPr>
            </a:lvl2pPr>
            <a:lvl3pPr marL="1143000" indent="-228600" defTabSz="1217295">
              <a:defRPr>
                <a:solidFill>
                  <a:schemeClr val="tx1"/>
                </a:solidFill>
                <a:latin typeface="等线" panose="02010600030101010101" charset="-122"/>
                <a:ea typeface="等线" panose="02010600030101010101" charset="-122"/>
                <a:cs typeface="等线" panose="02010600030101010101" charset="-122"/>
              </a:defRPr>
            </a:lvl3pPr>
            <a:lvl4pPr marL="1600200" indent="-228600" defTabSz="1217295">
              <a:defRPr>
                <a:solidFill>
                  <a:schemeClr val="tx1"/>
                </a:solidFill>
                <a:latin typeface="等线" panose="02010600030101010101" charset="-122"/>
                <a:ea typeface="等线" panose="02010600030101010101" charset="-122"/>
                <a:cs typeface="等线" panose="02010600030101010101" charset="-122"/>
              </a:defRPr>
            </a:lvl4pPr>
            <a:lvl5pPr marL="2057400" indent="-228600" defTabSz="1217295">
              <a:defRPr>
                <a:solidFill>
                  <a:schemeClr val="tx1"/>
                </a:solidFill>
                <a:latin typeface="等线" panose="02010600030101010101" charset="-122"/>
                <a:ea typeface="等线" panose="02010600030101010101" charset="-122"/>
                <a:cs typeface="等线" panose="02010600030101010101" charset="-122"/>
              </a:defRPr>
            </a:lvl5pPr>
            <a:lvl6pPr marL="25146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indent="0" algn="ctr" defTabSz="1623019">
              <a:lnSpc>
                <a:spcPct val="90000"/>
              </a:lnSpc>
              <a:buClr>
                <a:srgbClr val="CC9900"/>
              </a:buClr>
              <a:defRPr/>
            </a:pPr>
            <a:endParaRPr lang="en-US" altLang="zh-CN" sz="1865" b="1" dirty="0">
              <a:solidFill>
                <a:srgbClr val="FFFFFF"/>
              </a:solidFill>
              <a:latin typeface="+mn-lt"/>
              <a:ea typeface="+mn-ea"/>
              <a:cs typeface="+mn-ea"/>
              <a:sym typeface="+mn-lt"/>
            </a:endParaRPr>
          </a:p>
        </p:txBody>
      </p:sp>
      <p:sp>
        <p:nvSpPr>
          <p:cNvPr id="39" name="标题 1"/>
          <p:cNvSpPr txBox="1">
            <a:spLocks/>
          </p:cNvSpPr>
          <p:nvPr/>
        </p:nvSpPr>
        <p:spPr>
          <a:xfrm>
            <a:off x="7570997" y="3353109"/>
            <a:ext cx="3511867" cy="1112085"/>
          </a:xfrm>
          <a:prstGeom prst="rect">
            <a:avLst/>
          </a:prstGeom>
          <a:noFill/>
          <a:ln>
            <a:noFill/>
          </a:ln>
        </p:spPr>
        <p:txBody>
          <a:bodyPr vert="horz" wrap="square" lIns="121907" tIns="60953" rIns="121907" bIns="60953" rtlCol="0" anchor="ctr">
            <a:spAutoFit/>
          </a:bodyPr>
          <a:lstStyle>
            <a:defPPr>
              <a:defRPr lang="zh-CN"/>
            </a:defPPr>
            <a:lvl1pPr algn="just" defTabSz="914400">
              <a:lnSpc>
                <a:spcPct val="120000"/>
              </a:lnSpc>
              <a:spcBef>
                <a:spcPts val="600"/>
              </a:spcBef>
              <a:spcAft>
                <a:spcPts val="600"/>
              </a:spcAft>
              <a:defRPr sz="1050">
                <a:solidFill>
                  <a:schemeClr val="bg1"/>
                </a:solidFill>
                <a:latin typeface="微软雅黑" panose="020B0503020204020204" pitchFamily="34" charset="-122"/>
                <a:ea typeface="微软雅黑" panose="020B0503020204020204" pitchFamily="34" charset="-122"/>
                <a:cs typeface="Lato Regular"/>
              </a:defRPr>
            </a:lvl1pPr>
          </a:lstStyle>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Manual recording is inefficient </a:t>
            </a:r>
          </a:p>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Personnel information collection is difficult </a:t>
            </a:r>
          </a:p>
        </p:txBody>
      </p:sp>
      <p:sp>
        <p:nvSpPr>
          <p:cNvPr id="43" name="矩形 42"/>
          <p:cNvSpPr/>
          <p:nvPr/>
        </p:nvSpPr>
        <p:spPr>
          <a:xfrm>
            <a:off x="7507007" y="5118252"/>
            <a:ext cx="3527339" cy="1379952"/>
          </a:xfrm>
          <a:prstGeom prst="rect">
            <a:avLst/>
          </a:prstGeom>
          <a:gradFill flip="none" rotWithShape="1">
            <a:gsLst>
              <a:gs pos="70000">
                <a:srgbClr val="00ADED">
                  <a:alpha val="0"/>
                </a:srgbClr>
              </a:gs>
              <a:gs pos="100000">
                <a:srgbClr val="00B0F0">
                  <a:alpha val="41000"/>
                </a:srgbClr>
              </a:gs>
            </a:gsLst>
            <a:path path="shape">
              <a:fillToRect l="50000" t="50000" r="50000" b="50000"/>
            </a:path>
            <a:tileRect/>
          </a:gradFill>
          <a:ln w="9525">
            <a:solidFill>
              <a:srgbClr val="00ADED"/>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60916" tIns="30459" rIns="60916" bIns="30459" anchor="ctr" anchorCtr="1"/>
          <a:lstStyle>
            <a:lvl1pPr indent="-285750" defTabSz="1217295">
              <a:defRPr>
                <a:solidFill>
                  <a:schemeClr val="tx1"/>
                </a:solidFill>
                <a:latin typeface="等线" panose="02010600030101010101" charset="-122"/>
                <a:ea typeface="等线" panose="02010600030101010101" charset="-122"/>
                <a:cs typeface="等线" panose="02010600030101010101" charset="-122"/>
              </a:defRPr>
            </a:lvl1pPr>
            <a:lvl2pPr marL="742950" indent="-285750" defTabSz="1217295">
              <a:defRPr>
                <a:solidFill>
                  <a:schemeClr val="tx1"/>
                </a:solidFill>
                <a:latin typeface="等线" panose="02010600030101010101" charset="-122"/>
                <a:ea typeface="等线" panose="02010600030101010101" charset="-122"/>
                <a:cs typeface="等线" panose="02010600030101010101" charset="-122"/>
              </a:defRPr>
            </a:lvl2pPr>
            <a:lvl3pPr marL="1143000" indent="-228600" defTabSz="1217295">
              <a:defRPr>
                <a:solidFill>
                  <a:schemeClr val="tx1"/>
                </a:solidFill>
                <a:latin typeface="等线" panose="02010600030101010101" charset="-122"/>
                <a:ea typeface="等线" panose="02010600030101010101" charset="-122"/>
                <a:cs typeface="等线" panose="02010600030101010101" charset="-122"/>
              </a:defRPr>
            </a:lvl3pPr>
            <a:lvl4pPr marL="1600200" indent="-228600" defTabSz="1217295">
              <a:defRPr>
                <a:solidFill>
                  <a:schemeClr val="tx1"/>
                </a:solidFill>
                <a:latin typeface="等线" panose="02010600030101010101" charset="-122"/>
                <a:ea typeface="等线" panose="02010600030101010101" charset="-122"/>
                <a:cs typeface="等线" panose="02010600030101010101" charset="-122"/>
              </a:defRPr>
            </a:lvl4pPr>
            <a:lvl5pPr marL="2057400" indent="-228600" defTabSz="1217295">
              <a:defRPr>
                <a:solidFill>
                  <a:schemeClr val="tx1"/>
                </a:solidFill>
                <a:latin typeface="等线" panose="02010600030101010101" charset="-122"/>
                <a:ea typeface="等线" panose="02010600030101010101" charset="-122"/>
                <a:cs typeface="等线" panose="02010600030101010101" charset="-122"/>
              </a:defRPr>
            </a:lvl5pPr>
            <a:lvl6pPr marL="25146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6pPr>
            <a:lvl7pPr marL="29718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7pPr>
            <a:lvl8pPr marL="34290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8pPr>
            <a:lvl9pPr marL="3886200" indent="-228600" defTabSz="1217295" fontAlgn="base">
              <a:spcBef>
                <a:spcPct val="0"/>
              </a:spcBef>
              <a:spcAft>
                <a:spcPct val="0"/>
              </a:spcAft>
              <a:defRPr>
                <a:solidFill>
                  <a:schemeClr val="tx1"/>
                </a:solidFill>
                <a:latin typeface="等线" panose="02010600030101010101" charset="-122"/>
                <a:ea typeface="等线" panose="02010600030101010101" charset="-122"/>
                <a:cs typeface="等线" panose="02010600030101010101" charset="-122"/>
              </a:defRPr>
            </a:lvl9pPr>
          </a:lstStyle>
          <a:p>
            <a:pPr indent="0" algn="ctr" defTabSz="1623019">
              <a:lnSpc>
                <a:spcPct val="90000"/>
              </a:lnSpc>
              <a:buClr>
                <a:srgbClr val="CC9900"/>
              </a:buClr>
              <a:defRPr/>
            </a:pPr>
            <a:endParaRPr lang="en-US" altLang="zh-CN" sz="1865" b="1" dirty="0">
              <a:solidFill>
                <a:srgbClr val="FFFFFF"/>
              </a:solidFill>
              <a:latin typeface="+mn-lt"/>
              <a:ea typeface="+mn-ea"/>
              <a:cs typeface="+mn-ea"/>
              <a:sym typeface="+mn-lt"/>
            </a:endParaRPr>
          </a:p>
        </p:txBody>
      </p:sp>
      <p:sp>
        <p:nvSpPr>
          <p:cNvPr id="44" name="标题 1"/>
          <p:cNvSpPr txBox="1">
            <a:spLocks/>
          </p:cNvSpPr>
          <p:nvPr/>
        </p:nvSpPr>
        <p:spPr>
          <a:xfrm>
            <a:off x="7570998" y="5118252"/>
            <a:ext cx="3653521" cy="1407551"/>
          </a:xfrm>
          <a:prstGeom prst="rect">
            <a:avLst/>
          </a:prstGeom>
          <a:noFill/>
          <a:ln>
            <a:noFill/>
          </a:ln>
        </p:spPr>
        <p:txBody>
          <a:bodyPr vert="horz" wrap="square" lIns="121907" tIns="60953" rIns="121907" bIns="60953" rtlCol="0" anchor="ctr">
            <a:spAutoFit/>
          </a:bodyPr>
          <a:lstStyle>
            <a:defPPr>
              <a:defRPr lang="zh-CN"/>
            </a:defPPr>
            <a:lvl1pPr algn="just" defTabSz="914400">
              <a:lnSpc>
                <a:spcPct val="120000"/>
              </a:lnSpc>
              <a:spcBef>
                <a:spcPts val="600"/>
              </a:spcBef>
              <a:spcAft>
                <a:spcPts val="600"/>
              </a:spcAft>
              <a:defRPr sz="1050">
                <a:solidFill>
                  <a:schemeClr val="bg1"/>
                </a:solidFill>
                <a:latin typeface="微软雅黑" panose="020B0503020204020204" pitchFamily="34" charset="-122"/>
                <a:ea typeface="微软雅黑" panose="020B0503020204020204" pitchFamily="34" charset="-122"/>
                <a:cs typeface="Lato Regular"/>
              </a:defRPr>
            </a:lvl1pPr>
          </a:lstStyle>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Record abnormal temperature information automatically</a:t>
            </a:r>
          </a:p>
          <a:p>
            <a:pPr marL="228502" indent="-228502" algn="l" defTabSz="1219170">
              <a:spcBef>
                <a:spcPts val="800"/>
              </a:spcBef>
              <a:spcAft>
                <a:spcPts val="0"/>
              </a:spcAft>
              <a:buFont typeface="Arial" panose="020B0604020202020204" pitchFamily="34" charset="0"/>
              <a:buChar char="•"/>
            </a:pPr>
            <a:r>
              <a:rPr lang="en-US" altLang="zh-CN" sz="1600" dirty="0">
                <a:solidFill>
                  <a:srgbClr val="FFFFFF"/>
                </a:solidFill>
                <a:latin typeface="+mn-lt"/>
                <a:ea typeface="+mn-ea"/>
                <a:cs typeface="+mn-ea"/>
                <a:sym typeface="+mn-lt"/>
              </a:rPr>
              <a:t>Collect abnormal personnel portrait automatically</a:t>
            </a:r>
          </a:p>
        </p:txBody>
      </p:sp>
      <p:sp>
        <p:nvSpPr>
          <p:cNvPr id="24" name="标题 1"/>
          <p:cNvSpPr txBox="1">
            <a:spLocks/>
          </p:cNvSpPr>
          <p:nvPr/>
        </p:nvSpPr>
        <p:spPr>
          <a:xfrm>
            <a:off x="389827" y="196313"/>
            <a:ext cx="8967511" cy="878161"/>
          </a:xfrm>
          <a:prstGeom prst="rect">
            <a:avLst/>
          </a:prstGeom>
          <a:noFill/>
          <a:ln>
            <a:noFill/>
          </a:ln>
        </p:spPr>
        <p:txBody>
          <a:bodyPr vert="horz" lIns="91440" tIns="45720" rIns="91440" bIns="45720" rtlCol="0" anchor="ctr">
            <a:normAutofit/>
          </a:bodyPr>
          <a:lstStyle>
            <a:lvl1pPr defTabSz="914377">
              <a:lnSpc>
                <a:spcPct val="90000"/>
              </a:lnSpc>
              <a:spcBef>
                <a:spcPct val="0"/>
              </a:spcBef>
              <a:buNone/>
              <a:defRPr sz="2667" b="1">
                <a:solidFill>
                  <a:schemeClr val="bg1"/>
                </a:solidFill>
                <a:latin typeface="+mj-ea"/>
                <a:ea typeface="+mj-ea"/>
                <a:cs typeface="+mj-cs"/>
              </a:defRPr>
            </a:lvl1pPr>
          </a:lstStyle>
          <a:p>
            <a:r>
              <a:rPr lang="en-US" altLang="zh-CN" dirty="0">
                <a:latin typeface="+mn-lt"/>
                <a:ea typeface="+mn-ea"/>
                <a:cs typeface="+mn-ea"/>
                <a:sym typeface="+mn-lt"/>
              </a:rPr>
              <a:t>Status Analysis</a:t>
            </a:r>
          </a:p>
        </p:txBody>
      </p:sp>
    </p:spTree>
    <p:extLst>
      <p:ext uri="{BB962C8B-B14F-4D97-AF65-F5344CB8AC3E}">
        <p14:creationId xmlns:p14="http://schemas.microsoft.com/office/powerpoint/2010/main" val="358887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6444" y="189430"/>
            <a:ext cx="10447504" cy="878161"/>
          </a:xfrm>
        </p:spPr>
        <p:txBody>
          <a:bodyPr>
            <a:normAutofit/>
          </a:bodyPr>
          <a:lstStyle/>
          <a:p>
            <a:r>
              <a:rPr lang="en-US" altLang="zh-CN" dirty="0">
                <a:cs typeface="+mn-ea"/>
                <a:sym typeface="+mn-lt"/>
              </a:rPr>
              <a:t>Highlights</a:t>
            </a:r>
            <a:endParaRPr lang="zh-CN" altLang="en-US" dirty="0">
              <a:latin typeface="+mn-lt"/>
              <a:ea typeface="+mn-ea"/>
              <a:cs typeface="+mn-ea"/>
              <a:sym typeface="+mn-lt"/>
            </a:endParaRPr>
          </a:p>
        </p:txBody>
      </p:sp>
      <p:sp>
        <p:nvSpPr>
          <p:cNvPr id="7" name="iš1îde">
            <a:extLst>
              <a:ext uri="{FF2B5EF4-FFF2-40B4-BE49-F238E27FC236}">
                <a16:creationId xmlns:a16="http://schemas.microsoft.com/office/drawing/2014/main" id="{14D1A5E7-D22C-4325-8F9B-1C4CF0F01061}"/>
              </a:ext>
            </a:extLst>
          </p:cNvPr>
          <p:cNvSpPr/>
          <p:nvPr/>
        </p:nvSpPr>
        <p:spPr bwMode="auto">
          <a:xfrm>
            <a:off x="517391" y="4180206"/>
            <a:ext cx="3402511" cy="212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228594" indent="-228594">
              <a:lnSpc>
                <a:spcPct val="120000"/>
              </a:lnSpc>
              <a:spcAft>
                <a:spcPts val="400"/>
              </a:spcAft>
              <a:buFont typeface="Arial" panose="020B0604020202020204" pitchFamily="34" charset="0"/>
              <a:buChar char="•"/>
            </a:pPr>
            <a:r>
              <a:rPr lang="en-US" altLang="zh-CN" sz="1600" dirty="0">
                <a:solidFill>
                  <a:schemeClr val="bg1"/>
                </a:solidFill>
                <a:cs typeface="+mn-ea"/>
                <a:sym typeface="+mn-lt"/>
              </a:rPr>
              <a:t>±0.3℃</a:t>
            </a:r>
            <a:r>
              <a:rPr lang="zh-CN" altLang="en-US" sz="1600" dirty="0">
                <a:solidFill>
                  <a:schemeClr val="bg1"/>
                </a:solidFill>
                <a:cs typeface="+mn-ea"/>
                <a:sym typeface="+mn-lt"/>
              </a:rPr>
              <a:t>（</a:t>
            </a:r>
            <a:r>
              <a:rPr lang="en-US" altLang="zh-CN" sz="1600" dirty="0">
                <a:solidFill>
                  <a:schemeClr val="bg1"/>
                </a:solidFill>
                <a:cs typeface="+mn-ea"/>
                <a:sym typeface="+mn-lt"/>
              </a:rPr>
              <a:t>with blackbody</a:t>
            </a:r>
            <a:r>
              <a:rPr lang="zh-CN" altLang="en-US" sz="1600" dirty="0">
                <a:solidFill>
                  <a:schemeClr val="bg1"/>
                </a:solidFill>
                <a:cs typeface="+mn-ea"/>
                <a:sym typeface="+mn-lt"/>
              </a:rPr>
              <a:t>）</a:t>
            </a:r>
            <a:endParaRPr lang="en-US" altLang="zh-CN" sz="1600" dirty="0">
              <a:solidFill>
                <a:schemeClr val="bg1"/>
              </a:solidFill>
              <a:cs typeface="+mn-ea"/>
              <a:sym typeface="+mn-lt"/>
            </a:endParaRPr>
          </a:p>
          <a:p>
            <a:pPr marL="228594" indent="-228594">
              <a:lnSpc>
                <a:spcPct val="120000"/>
              </a:lnSpc>
              <a:spcAft>
                <a:spcPts val="400"/>
              </a:spcAft>
              <a:buFont typeface="Arial" panose="020B0604020202020204" pitchFamily="34" charset="0"/>
              <a:buChar char="•"/>
            </a:pPr>
            <a:r>
              <a:rPr lang="en-US" altLang="zh-CN" sz="1600" dirty="0">
                <a:solidFill>
                  <a:schemeClr val="bg1"/>
                </a:solidFill>
                <a:cs typeface="+mn-ea"/>
                <a:sym typeface="+mn-lt"/>
              </a:rPr>
              <a:t>Applied to small scenes such as entrances and exits</a:t>
            </a:r>
          </a:p>
          <a:p>
            <a:pPr marL="228594" indent="-228594">
              <a:lnSpc>
                <a:spcPct val="110000"/>
              </a:lnSpc>
              <a:spcAft>
                <a:spcPts val="400"/>
              </a:spcAft>
              <a:buFont typeface="Arial" panose="020B0604020202020204" pitchFamily="34" charset="0"/>
              <a:buChar char="•"/>
            </a:pPr>
            <a:r>
              <a:rPr lang="en-US" altLang="zh-CN" sz="1600" dirty="0">
                <a:solidFill>
                  <a:schemeClr val="bg1"/>
                </a:solidFill>
                <a:cs typeface="+mn-ea"/>
                <a:sym typeface="+mn-lt"/>
              </a:rPr>
              <a:t>Large scenes such as airports and railway stations with dense personnel</a:t>
            </a:r>
          </a:p>
          <a:p>
            <a:pPr>
              <a:lnSpc>
                <a:spcPct val="120000"/>
              </a:lnSpc>
              <a:spcAft>
                <a:spcPts val="400"/>
              </a:spcAft>
            </a:pPr>
            <a:endParaRPr lang="zh-CN" altLang="en-US" sz="1600" dirty="0">
              <a:solidFill>
                <a:schemeClr val="bg1"/>
              </a:solidFill>
              <a:cs typeface="+mn-ea"/>
              <a:sym typeface="+mn-lt"/>
            </a:endParaRPr>
          </a:p>
        </p:txBody>
      </p:sp>
      <p:sp>
        <p:nvSpPr>
          <p:cNvPr id="12" name="îśḻïḍe">
            <a:extLst>
              <a:ext uri="{FF2B5EF4-FFF2-40B4-BE49-F238E27FC236}">
                <a16:creationId xmlns:a16="http://schemas.microsoft.com/office/drawing/2014/main" id="{48F2017C-5050-4357-8321-6433456D9705}"/>
              </a:ext>
            </a:extLst>
          </p:cNvPr>
          <p:cNvSpPr/>
          <p:nvPr/>
        </p:nvSpPr>
        <p:spPr bwMode="auto">
          <a:xfrm>
            <a:off x="4187690" y="4180208"/>
            <a:ext cx="4084919" cy="197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nchorCtr="0">
            <a:noAutofit/>
          </a:bodyPr>
          <a:lstStyle/>
          <a:p>
            <a:pPr marL="228594" indent="-228594" defTabSz="1219170">
              <a:spcAft>
                <a:spcPts val="400"/>
              </a:spcAft>
              <a:buFont typeface="Arial" panose="020B0604020202020204" pitchFamily="34" charset="0"/>
              <a:buChar char="•"/>
            </a:pPr>
            <a:r>
              <a:rPr lang="en-US" altLang="zh-CN" sz="1600" dirty="0">
                <a:solidFill>
                  <a:schemeClr val="bg1"/>
                </a:solidFill>
                <a:cs typeface="+mn-ea"/>
                <a:sym typeface="+mn-lt"/>
              </a:rPr>
              <a:t>Non - contact temperature detection, quick screening</a:t>
            </a:r>
          </a:p>
          <a:p>
            <a:pPr marL="228594" indent="-228594" defTabSz="1219170">
              <a:spcAft>
                <a:spcPts val="400"/>
              </a:spcAft>
              <a:buFont typeface="Arial" panose="020B0604020202020204" pitchFamily="34" charset="0"/>
              <a:buChar char="•"/>
            </a:pPr>
            <a:r>
              <a:rPr lang="en-US" altLang="zh-CN" sz="1600" dirty="0">
                <a:solidFill>
                  <a:schemeClr val="bg1"/>
                </a:solidFill>
                <a:cs typeface="+mn-ea"/>
                <a:sym typeface="+mn-lt"/>
              </a:rPr>
              <a:t>Wide coverage and multiple person detection</a:t>
            </a:r>
          </a:p>
          <a:p>
            <a:pPr marL="228594" indent="-228594" defTabSz="1219170">
              <a:spcAft>
                <a:spcPts val="400"/>
              </a:spcAft>
              <a:buFont typeface="Arial" panose="020B0604020202020204" pitchFamily="34" charset="0"/>
              <a:buChar char="•"/>
            </a:pPr>
            <a:r>
              <a:rPr lang="en-US" altLang="zh-CN" sz="1600" dirty="0">
                <a:solidFill>
                  <a:schemeClr val="bg1"/>
                </a:solidFill>
                <a:cs typeface="+mn-ea"/>
                <a:sym typeface="+mn-lt"/>
              </a:rPr>
              <a:t>Easy to use and deploy</a:t>
            </a:r>
          </a:p>
          <a:p>
            <a:pPr marL="228594" indent="-228594" defTabSz="1219170">
              <a:spcAft>
                <a:spcPts val="400"/>
              </a:spcAft>
              <a:buFont typeface="Arial" panose="020B0604020202020204" pitchFamily="34" charset="0"/>
              <a:buChar char="•"/>
            </a:pPr>
            <a:r>
              <a:rPr lang="en-US" altLang="zh-CN" sz="1600" dirty="0">
                <a:solidFill>
                  <a:schemeClr val="bg1"/>
                </a:solidFill>
                <a:cs typeface="+mn-ea"/>
                <a:sym typeface="+mn-lt"/>
              </a:rPr>
              <a:t>Real-time fever alarm</a:t>
            </a:r>
            <a:endParaRPr lang="zh-CN" altLang="en-US" sz="1600" dirty="0">
              <a:solidFill>
                <a:schemeClr val="bg1"/>
              </a:solidFill>
              <a:cs typeface="+mn-ea"/>
              <a:sym typeface="+mn-lt"/>
            </a:endParaRPr>
          </a:p>
        </p:txBody>
      </p:sp>
      <p:sp>
        <p:nvSpPr>
          <p:cNvPr id="16" name="íşḻíďe">
            <a:extLst>
              <a:ext uri="{FF2B5EF4-FFF2-40B4-BE49-F238E27FC236}">
                <a16:creationId xmlns:a16="http://schemas.microsoft.com/office/drawing/2014/main" id="{1EEEE0E4-6DA4-4193-972D-1C139F7E2AD5}"/>
              </a:ext>
            </a:extLst>
          </p:cNvPr>
          <p:cNvSpPr/>
          <p:nvPr/>
        </p:nvSpPr>
        <p:spPr bwMode="auto">
          <a:xfrm>
            <a:off x="8449970" y="4180207"/>
            <a:ext cx="3403364" cy="132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20" tIns="60960" rIns="121920" bIns="60960" anchor="t" anchorCtr="0">
            <a:noAutofit/>
          </a:bodyPr>
          <a:lstStyle/>
          <a:p>
            <a:pPr marL="228594" indent="-228594" defTabSz="1219170">
              <a:lnSpc>
                <a:spcPct val="120000"/>
              </a:lnSpc>
              <a:spcAft>
                <a:spcPts val="400"/>
              </a:spcAft>
              <a:buFont typeface="Arial" panose="020B0604020202020204" pitchFamily="34" charset="0"/>
              <a:buChar char="•"/>
            </a:pPr>
            <a:r>
              <a:rPr lang="en-US" altLang="zh-CN" sz="1600" dirty="0">
                <a:solidFill>
                  <a:schemeClr val="bg1"/>
                </a:solidFill>
                <a:cs typeface="+mn-ea"/>
                <a:sym typeface="+mn-lt"/>
              </a:rPr>
              <a:t>Automatic early warning mechanism, reduce labor cost and risk of cross-infection</a:t>
            </a:r>
          </a:p>
          <a:p>
            <a:pPr marL="228594" indent="-228594" defTabSz="1219170">
              <a:lnSpc>
                <a:spcPct val="120000"/>
              </a:lnSpc>
              <a:spcAft>
                <a:spcPts val="400"/>
              </a:spcAft>
              <a:buFont typeface="Arial" panose="020B0604020202020204" pitchFamily="34" charset="0"/>
              <a:buChar char="•"/>
            </a:pPr>
            <a:r>
              <a:rPr lang="en-US" altLang="zh-CN" sz="1600" dirty="0">
                <a:solidFill>
                  <a:schemeClr val="bg1"/>
                </a:solidFill>
                <a:cs typeface="+mn-ea"/>
                <a:sym typeface="+mn-lt"/>
              </a:rPr>
              <a:t>Realize the historical data backtracking, data analysis and so on</a:t>
            </a:r>
          </a:p>
        </p:txBody>
      </p:sp>
      <p:cxnSp>
        <p:nvCxnSpPr>
          <p:cNvPr id="25" name="直接连接符 24"/>
          <p:cNvCxnSpPr/>
          <p:nvPr/>
        </p:nvCxnSpPr>
        <p:spPr>
          <a:xfrm>
            <a:off x="413035" y="3042068"/>
            <a:ext cx="11179309" cy="0"/>
          </a:xfrm>
          <a:prstGeom prst="line">
            <a:avLst/>
          </a:prstGeom>
          <a:ln w="952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13035" y="3792223"/>
            <a:ext cx="11179309" cy="0"/>
          </a:xfrm>
          <a:prstGeom prst="line">
            <a:avLst/>
          </a:prstGeom>
          <a:ln w="952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882559" y="3202333"/>
            <a:ext cx="0" cy="43204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272608" y="3186401"/>
            <a:ext cx="0" cy="43204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40" name="iŝlíďé">
            <a:extLst>
              <a:ext uri="{FF2B5EF4-FFF2-40B4-BE49-F238E27FC236}">
                <a16:creationId xmlns:a16="http://schemas.microsoft.com/office/drawing/2014/main" id="{921D2456-A6A6-43F5-AD86-0A010D24A2F0}"/>
              </a:ext>
            </a:extLst>
          </p:cNvPr>
          <p:cNvSpPr txBox="1"/>
          <p:nvPr/>
        </p:nvSpPr>
        <p:spPr>
          <a:xfrm>
            <a:off x="717575" y="3136091"/>
            <a:ext cx="2706211" cy="461488"/>
          </a:xfrm>
          <a:prstGeom prst="rect">
            <a:avLst/>
          </a:prstGeom>
          <a:noFill/>
        </p:spPr>
        <p:txBody>
          <a:bodyPr wrap="square" lIns="121920" tIns="60960" rIns="121920" bIns="6096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defRPr/>
            </a:pPr>
            <a:r>
              <a:rPr lang="en-US" altLang="zh-CN" sz="2133" b="1" dirty="0">
                <a:solidFill>
                  <a:srgbClr val="FFC000"/>
                </a:solidFill>
                <a:cs typeface="+mn-ea"/>
                <a:sym typeface="+mn-lt"/>
              </a:rPr>
              <a:t>Accurate</a:t>
            </a:r>
            <a:endParaRPr lang="zh-CN" altLang="en-US" sz="2133" b="1" dirty="0">
              <a:solidFill>
                <a:srgbClr val="FFC000"/>
              </a:solidFill>
              <a:cs typeface="+mn-ea"/>
              <a:sym typeface="+mn-lt"/>
            </a:endParaRPr>
          </a:p>
        </p:txBody>
      </p:sp>
      <p:sp>
        <p:nvSpPr>
          <p:cNvPr id="41" name="iş1îḋê">
            <a:extLst>
              <a:ext uri="{FF2B5EF4-FFF2-40B4-BE49-F238E27FC236}">
                <a16:creationId xmlns:a16="http://schemas.microsoft.com/office/drawing/2014/main" id="{241869B8-0BFC-4100-A8B1-1D0BB97D459A}"/>
              </a:ext>
            </a:extLst>
          </p:cNvPr>
          <p:cNvSpPr txBox="1"/>
          <p:nvPr/>
        </p:nvSpPr>
        <p:spPr>
          <a:xfrm>
            <a:off x="4707252" y="3136091"/>
            <a:ext cx="2844859" cy="461488"/>
          </a:xfrm>
          <a:prstGeom prst="rect">
            <a:avLst/>
          </a:prstGeom>
          <a:noFill/>
        </p:spPr>
        <p:txBody>
          <a:bodyPr wrap="square" lIns="121920" tIns="60960" rIns="121920" bIns="6096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defTabSz="914377">
              <a:defRPr/>
            </a:pPr>
            <a:r>
              <a:rPr lang="en-US" altLang="zh-CN" sz="2133" b="1" dirty="0">
                <a:solidFill>
                  <a:srgbClr val="FFC000"/>
                </a:solidFill>
                <a:cs typeface="+mn-ea"/>
                <a:sym typeface="+mn-lt"/>
              </a:rPr>
              <a:t>Efficient</a:t>
            </a:r>
          </a:p>
        </p:txBody>
      </p:sp>
      <p:sp>
        <p:nvSpPr>
          <p:cNvPr id="42" name="ï$ľîḍè">
            <a:extLst>
              <a:ext uri="{FF2B5EF4-FFF2-40B4-BE49-F238E27FC236}">
                <a16:creationId xmlns:a16="http://schemas.microsoft.com/office/drawing/2014/main" id="{0C1F5E14-3B78-4E08-A9CF-896D1859F62C}"/>
              </a:ext>
            </a:extLst>
          </p:cNvPr>
          <p:cNvSpPr txBox="1"/>
          <p:nvPr/>
        </p:nvSpPr>
        <p:spPr>
          <a:xfrm>
            <a:off x="8733039" y="3152380"/>
            <a:ext cx="2394796" cy="461488"/>
          </a:xfrm>
          <a:prstGeom prst="rect">
            <a:avLst/>
          </a:prstGeom>
          <a:noFill/>
        </p:spPr>
        <p:txBody>
          <a:bodyPr wrap="square" lIns="121920" tIns="60960" rIns="121920" bIns="6096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133" b="1" dirty="0">
                <a:solidFill>
                  <a:srgbClr val="FFC000"/>
                </a:solidFill>
                <a:cs typeface="+mn-ea"/>
                <a:sym typeface="+mn-lt"/>
              </a:rPr>
              <a:t>Manageable</a:t>
            </a:r>
          </a:p>
        </p:txBody>
      </p:sp>
      <p:cxnSp>
        <p:nvCxnSpPr>
          <p:cNvPr id="44" name="直接连接符 43"/>
          <p:cNvCxnSpPr/>
          <p:nvPr/>
        </p:nvCxnSpPr>
        <p:spPr>
          <a:xfrm>
            <a:off x="3919903" y="4214543"/>
            <a:ext cx="0" cy="1738216"/>
          </a:xfrm>
          <a:prstGeom prst="line">
            <a:avLst/>
          </a:prstGeom>
          <a:ln w="12700">
            <a:gradFill>
              <a:gsLst>
                <a:gs pos="0">
                  <a:srgbClr val="00B0F0">
                    <a:alpha val="0"/>
                  </a:srgbClr>
                </a:gs>
                <a:gs pos="51000">
                  <a:srgbClr val="00B0F0"/>
                </a:gs>
                <a:gs pos="100000">
                  <a:srgbClr val="00B0F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192343" y="1401590"/>
            <a:ext cx="1336056" cy="1336055"/>
            <a:chOff x="5047308" y="1414710"/>
            <a:chExt cx="1173503" cy="1173502"/>
          </a:xfrm>
        </p:grpSpPr>
        <p:sp>
          <p:nvSpPr>
            <p:cNvPr id="13" name="iṣľïḋe">
              <a:extLst>
                <a:ext uri="{FF2B5EF4-FFF2-40B4-BE49-F238E27FC236}">
                  <a16:creationId xmlns:a16="http://schemas.microsoft.com/office/drawing/2014/main" id="{7429631F-F982-452E-B4B2-3E307C38E60F}"/>
                </a:ext>
              </a:extLst>
            </p:cNvPr>
            <p:cNvSpPr/>
            <p:nvPr/>
          </p:nvSpPr>
          <p:spPr>
            <a:xfrm>
              <a:off x="5047308" y="1414710"/>
              <a:ext cx="1173503" cy="1173502"/>
            </a:xfrm>
            <a:prstGeom prst="ellipse">
              <a:avLst/>
            </a:prstGeom>
            <a:gradFill flip="none" rotWithShape="1">
              <a:gsLst>
                <a:gs pos="68000">
                  <a:srgbClr val="00ADED">
                    <a:alpha val="0"/>
                  </a:srgbClr>
                </a:gs>
                <a:gs pos="100000">
                  <a:srgbClr val="00B0F0">
                    <a:alpha val="37000"/>
                  </a:srgbClr>
                </a:gs>
              </a:gsLst>
              <a:path path="shape">
                <a:fillToRect l="50000" t="50000" r="50000" b="50000"/>
              </a:path>
              <a:tileRect/>
            </a:gradFill>
            <a:ln w="9525">
              <a:gradFill flip="none" rotWithShape="1">
                <a:gsLst>
                  <a:gs pos="0">
                    <a:srgbClr val="00FFFF"/>
                  </a:gs>
                  <a:gs pos="100000">
                    <a:srgbClr val="00ADED">
                      <a:alpha val="54000"/>
                    </a:srgbClr>
                  </a:gs>
                </a:gsLst>
                <a:lin ang="16200000" scaled="1"/>
                <a:tileRect/>
              </a:gradFill>
              <a:headEnd type="none" w="med" len="med"/>
              <a:tailEnd type="none" w="med" len="med"/>
            </a:ln>
            <a:effectLst>
              <a:outerShdw blurRad="76200" dist="63500" dir="8100000" algn="ctr" rotWithShape="0">
                <a:srgbClr val="000000">
                  <a:alpha val="40000"/>
                </a:srgb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lstStyle/>
            <a:p>
              <a:pPr algn="ctr" defTabSz="1219274"/>
              <a:endParaRPr lang="zh-CN" altLang="en-US" sz="1600" dirty="0">
                <a:solidFill>
                  <a:schemeClr val="tx2"/>
                </a:solidFill>
                <a:cs typeface="+mn-ea"/>
                <a:sym typeface="+mn-lt"/>
              </a:endParaRPr>
            </a:p>
          </p:txBody>
        </p:sp>
        <p:sp>
          <p:nvSpPr>
            <p:cNvPr id="53" name="keyhole-in-a-shield-black-shape_36743"/>
            <p:cNvSpPr>
              <a:spLocks noChangeAspect="1"/>
            </p:cNvSpPr>
            <p:nvPr/>
          </p:nvSpPr>
          <p:spPr bwMode="auto">
            <a:xfrm>
              <a:off x="5356327" y="1727809"/>
              <a:ext cx="552064" cy="609685"/>
            </a:xfrm>
            <a:custGeom>
              <a:avLst/>
              <a:gdLst>
                <a:gd name="T0" fmla="*/ 2284 w 2388"/>
                <a:gd name="T1" fmla="*/ 245 h 2641"/>
                <a:gd name="T2" fmla="*/ 2230 w 2388"/>
                <a:gd name="T3" fmla="*/ 190 h 2641"/>
                <a:gd name="T4" fmla="*/ 1206 w 2388"/>
                <a:gd name="T5" fmla="*/ 1 h 2641"/>
                <a:gd name="T6" fmla="*/ 1182 w 2388"/>
                <a:gd name="T7" fmla="*/ 1 h 2641"/>
                <a:gd name="T8" fmla="*/ 159 w 2388"/>
                <a:gd name="T9" fmla="*/ 190 h 2641"/>
                <a:gd name="T10" fmla="*/ 105 w 2388"/>
                <a:gd name="T11" fmla="*/ 245 h 2641"/>
                <a:gd name="T12" fmla="*/ 202 w 2388"/>
                <a:gd name="T13" fmla="*/ 1554 h 2641"/>
                <a:gd name="T14" fmla="*/ 1159 w 2388"/>
                <a:gd name="T15" fmla="*/ 2630 h 2641"/>
                <a:gd name="T16" fmla="*/ 1194 w 2388"/>
                <a:gd name="T17" fmla="*/ 2641 h 2641"/>
                <a:gd name="T18" fmla="*/ 1230 w 2388"/>
                <a:gd name="T19" fmla="*/ 2630 h 2641"/>
                <a:gd name="T20" fmla="*/ 2187 w 2388"/>
                <a:gd name="T21" fmla="*/ 1554 h 2641"/>
                <a:gd name="T22" fmla="*/ 2284 w 2388"/>
                <a:gd name="T23" fmla="*/ 245 h 2641"/>
                <a:gd name="T24" fmla="*/ 1194 w 2388"/>
                <a:gd name="T25" fmla="*/ 1299 h 2641"/>
                <a:gd name="T26" fmla="*/ 344 w 2388"/>
                <a:gd name="T27" fmla="*/ 1299 h 2641"/>
                <a:gd name="T28" fmla="*/ 313 w 2388"/>
                <a:gd name="T29" fmla="*/ 400 h 2641"/>
                <a:gd name="T30" fmla="*/ 1194 w 2388"/>
                <a:gd name="T31" fmla="*/ 241 h 2641"/>
                <a:gd name="T32" fmla="*/ 1194 w 2388"/>
                <a:gd name="T33" fmla="*/ 1299 h 2641"/>
                <a:gd name="T34" fmla="*/ 1994 w 2388"/>
                <a:gd name="T35" fmla="*/ 1478 h 2641"/>
                <a:gd name="T36" fmla="*/ 1194 w 2388"/>
                <a:gd name="T37" fmla="*/ 2357 h 2641"/>
                <a:gd name="T38" fmla="*/ 1194 w 2388"/>
                <a:gd name="T39" fmla="*/ 1299 h 2641"/>
                <a:gd name="T40" fmla="*/ 2045 w 2388"/>
                <a:gd name="T41" fmla="*/ 1299 h 2641"/>
                <a:gd name="T42" fmla="*/ 1994 w 2388"/>
                <a:gd name="T43" fmla="*/ 1478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88" h="2641">
                  <a:moveTo>
                    <a:pt x="2284" y="245"/>
                  </a:moveTo>
                  <a:cubicBezTo>
                    <a:pt x="2279" y="217"/>
                    <a:pt x="2258" y="195"/>
                    <a:pt x="2230" y="190"/>
                  </a:cubicBezTo>
                  <a:lnTo>
                    <a:pt x="1206" y="1"/>
                  </a:lnTo>
                  <a:cubicBezTo>
                    <a:pt x="1198" y="0"/>
                    <a:pt x="1190" y="0"/>
                    <a:pt x="1182" y="1"/>
                  </a:cubicBezTo>
                  <a:lnTo>
                    <a:pt x="159" y="190"/>
                  </a:lnTo>
                  <a:cubicBezTo>
                    <a:pt x="131" y="195"/>
                    <a:pt x="109" y="217"/>
                    <a:pt x="105" y="245"/>
                  </a:cubicBezTo>
                  <a:cubicBezTo>
                    <a:pt x="100" y="274"/>
                    <a:pt x="0" y="960"/>
                    <a:pt x="202" y="1554"/>
                  </a:cubicBezTo>
                  <a:cubicBezTo>
                    <a:pt x="405" y="2155"/>
                    <a:pt x="1128" y="2611"/>
                    <a:pt x="1159" y="2630"/>
                  </a:cubicBezTo>
                  <a:cubicBezTo>
                    <a:pt x="1170" y="2637"/>
                    <a:pt x="1182" y="2641"/>
                    <a:pt x="1194" y="2641"/>
                  </a:cubicBezTo>
                  <a:cubicBezTo>
                    <a:pt x="1206" y="2641"/>
                    <a:pt x="1219" y="2637"/>
                    <a:pt x="1230" y="2630"/>
                  </a:cubicBezTo>
                  <a:cubicBezTo>
                    <a:pt x="1260" y="2611"/>
                    <a:pt x="1983" y="2155"/>
                    <a:pt x="2187" y="1554"/>
                  </a:cubicBezTo>
                  <a:cubicBezTo>
                    <a:pt x="2388" y="960"/>
                    <a:pt x="2288" y="274"/>
                    <a:pt x="2284" y="245"/>
                  </a:cubicBezTo>
                  <a:close/>
                  <a:moveTo>
                    <a:pt x="1194" y="1299"/>
                  </a:moveTo>
                  <a:lnTo>
                    <a:pt x="344" y="1299"/>
                  </a:lnTo>
                  <a:cubicBezTo>
                    <a:pt x="243" y="854"/>
                    <a:pt x="313" y="400"/>
                    <a:pt x="313" y="400"/>
                  </a:cubicBezTo>
                  <a:lnTo>
                    <a:pt x="1194" y="241"/>
                  </a:lnTo>
                  <a:lnTo>
                    <a:pt x="1194" y="1299"/>
                  </a:lnTo>
                  <a:close/>
                  <a:moveTo>
                    <a:pt x="1994" y="1478"/>
                  </a:moveTo>
                  <a:cubicBezTo>
                    <a:pt x="1824" y="1972"/>
                    <a:pt x="1194" y="2357"/>
                    <a:pt x="1194" y="2357"/>
                  </a:cubicBezTo>
                  <a:lnTo>
                    <a:pt x="1194" y="1299"/>
                  </a:lnTo>
                  <a:lnTo>
                    <a:pt x="2045" y="1299"/>
                  </a:lnTo>
                  <a:cubicBezTo>
                    <a:pt x="2031" y="1359"/>
                    <a:pt x="2015" y="1420"/>
                    <a:pt x="1994" y="1478"/>
                  </a:cubicBezTo>
                  <a:close/>
                </a:path>
              </a:pathLst>
            </a:custGeom>
            <a:solidFill>
              <a:schemeClr val="bg1"/>
            </a:solidFill>
            <a:ln>
              <a:noFill/>
            </a:ln>
          </p:spPr>
          <p:txBody>
            <a:bodyPr/>
            <a:lstStyle/>
            <a:p>
              <a:endParaRPr lang="zh-CN" altLang="en-US" sz="2400">
                <a:cs typeface="+mn-ea"/>
                <a:sym typeface="+mn-lt"/>
              </a:endParaRPr>
            </a:p>
          </p:txBody>
        </p:sp>
      </p:grpSp>
      <p:grpSp>
        <p:nvGrpSpPr>
          <p:cNvPr id="5" name="组合 4"/>
          <p:cNvGrpSpPr/>
          <p:nvPr/>
        </p:nvGrpSpPr>
        <p:grpSpPr>
          <a:xfrm>
            <a:off x="1420249" y="1401591"/>
            <a:ext cx="1336056" cy="1336055"/>
            <a:chOff x="780018" y="1414710"/>
            <a:chExt cx="1173503" cy="1173502"/>
          </a:xfrm>
        </p:grpSpPr>
        <p:sp>
          <p:nvSpPr>
            <p:cNvPr id="4" name="îslîďe">
              <a:extLst>
                <a:ext uri="{FF2B5EF4-FFF2-40B4-BE49-F238E27FC236}">
                  <a16:creationId xmlns:a16="http://schemas.microsoft.com/office/drawing/2014/main" id="{F23708C3-1AA3-4B89-A712-558A1F3EBC39}"/>
                </a:ext>
              </a:extLst>
            </p:cNvPr>
            <p:cNvSpPr/>
            <p:nvPr/>
          </p:nvSpPr>
          <p:spPr>
            <a:xfrm>
              <a:off x="780018" y="1414710"/>
              <a:ext cx="1173503" cy="1173502"/>
            </a:xfrm>
            <a:prstGeom prst="ellipse">
              <a:avLst/>
            </a:prstGeom>
            <a:gradFill flip="none" rotWithShape="1">
              <a:gsLst>
                <a:gs pos="68000">
                  <a:srgbClr val="00ADED">
                    <a:alpha val="0"/>
                  </a:srgbClr>
                </a:gs>
                <a:gs pos="100000">
                  <a:srgbClr val="00B0F0">
                    <a:alpha val="37000"/>
                  </a:srgbClr>
                </a:gs>
              </a:gsLst>
              <a:path path="shape">
                <a:fillToRect l="50000" t="50000" r="50000" b="50000"/>
              </a:path>
              <a:tileRect/>
            </a:gradFill>
            <a:ln w="9525">
              <a:gradFill flip="none" rotWithShape="1">
                <a:gsLst>
                  <a:gs pos="0">
                    <a:srgbClr val="00FFFF"/>
                  </a:gs>
                  <a:gs pos="100000">
                    <a:srgbClr val="00ADED">
                      <a:alpha val="54000"/>
                    </a:srgbClr>
                  </a:gs>
                </a:gsLst>
                <a:lin ang="16200000" scaled="1"/>
                <a:tileRect/>
              </a:gradFill>
              <a:headEnd type="none" w="med" len="med"/>
              <a:tailEnd type="none" w="med" len="med"/>
            </a:ln>
            <a:effectLst>
              <a:outerShdw blurRad="76200" dist="63500" dir="8100000" algn="ctr" rotWithShape="0">
                <a:srgbClr val="000000">
                  <a:alpha val="40000"/>
                </a:srgb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lstStyle/>
            <a:p>
              <a:pPr algn="ctr" defTabSz="1219274"/>
              <a:endParaRPr lang="zh-CN" altLang="en-US" sz="1600" dirty="0">
                <a:solidFill>
                  <a:schemeClr val="tx2"/>
                </a:solidFill>
                <a:cs typeface="+mn-ea"/>
                <a:sym typeface="+mn-lt"/>
              </a:endParaRPr>
            </a:p>
          </p:txBody>
        </p:sp>
        <p:pic>
          <p:nvPicPr>
            <p:cNvPr id="54" name="图片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79" y="1586171"/>
              <a:ext cx="830580" cy="830580"/>
            </a:xfrm>
            <a:prstGeom prst="rect">
              <a:avLst/>
            </a:prstGeom>
          </p:spPr>
        </p:pic>
      </p:grpSp>
      <p:grpSp>
        <p:nvGrpSpPr>
          <p:cNvPr id="58" name="组合 57"/>
          <p:cNvGrpSpPr/>
          <p:nvPr/>
        </p:nvGrpSpPr>
        <p:grpSpPr>
          <a:xfrm>
            <a:off x="5333575" y="1401591"/>
            <a:ext cx="1336056" cy="1336055"/>
            <a:chOff x="2913663" y="1414710"/>
            <a:chExt cx="1173503" cy="1173502"/>
          </a:xfrm>
        </p:grpSpPr>
        <p:sp>
          <p:nvSpPr>
            <p:cNvPr id="9" name="îṥlîḍè">
              <a:extLst>
                <a:ext uri="{FF2B5EF4-FFF2-40B4-BE49-F238E27FC236}">
                  <a16:creationId xmlns:a16="http://schemas.microsoft.com/office/drawing/2014/main" id="{AE81F3C0-66A9-4342-8D4B-6FB3945B1632}"/>
                </a:ext>
              </a:extLst>
            </p:cNvPr>
            <p:cNvSpPr/>
            <p:nvPr/>
          </p:nvSpPr>
          <p:spPr>
            <a:xfrm>
              <a:off x="2913663" y="1414710"/>
              <a:ext cx="1173503" cy="1173502"/>
            </a:xfrm>
            <a:prstGeom prst="ellipse">
              <a:avLst/>
            </a:prstGeom>
            <a:gradFill flip="none" rotWithShape="1">
              <a:gsLst>
                <a:gs pos="68000">
                  <a:srgbClr val="00ADED">
                    <a:alpha val="0"/>
                  </a:srgbClr>
                </a:gs>
                <a:gs pos="100000">
                  <a:srgbClr val="00B0F0">
                    <a:alpha val="37000"/>
                  </a:srgbClr>
                </a:gs>
              </a:gsLst>
              <a:path path="shape">
                <a:fillToRect l="50000" t="50000" r="50000" b="50000"/>
              </a:path>
              <a:tileRect/>
            </a:gradFill>
            <a:ln w="9525">
              <a:gradFill flip="none" rotWithShape="1">
                <a:gsLst>
                  <a:gs pos="0">
                    <a:srgbClr val="00FFFF"/>
                  </a:gs>
                  <a:gs pos="100000">
                    <a:srgbClr val="00ADED">
                      <a:alpha val="54000"/>
                    </a:srgbClr>
                  </a:gs>
                </a:gsLst>
                <a:lin ang="16200000" scaled="1"/>
                <a:tileRect/>
              </a:gradFill>
              <a:headEnd type="none" w="med" len="med"/>
              <a:tailEnd type="none" w="med" len="med"/>
            </a:ln>
            <a:effectLst>
              <a:outerShdw blurRad="76200" dist="63500" dir="8100000" algn="ctr" rotWithShape="0">
                <a:srgbClr val="000000">
                  <a:alpha val="40000"/>
                </a:srgbClr>
              </a:outerShdw>
            </a:effectLst>
          </p:spPr>
          <p:style>
            <a:lnRef idx="2">
              <a:schemeClr val="accent2"/>
            </a:lnRef>
            <a:fillRef idx="1">
              <a:schemeClr val="lt1"/>
            </a:fillRef>
            <a:effectRef idx="0">
              <a:schemeClr val="accent2"/>
            </a:effectRef>
            <a:fontRef idx="minor">
              <a:schemeClr val="dk1"/>
            </a:fontRef>
          </p:style>
          <p:txBody>
            <a:bodyPr wrap="square" lIns="0" tIns="0" rIns="0" bIns="0" anchor="ctr" anchorCtr="1"/>
            <a:lstStyle/>
            <a:p>
              <a:pPr algn="ctr" defTabSz="1219274"/>
              <a:endParaRPr lang="zh-CN" altLang="en-US" sz="1600" dirty="0">
                <a:solidFill>
                  <a:schemeClr val="tx2"/>
                </a:solidFill>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5412" y="1659130"/>
              <a:ext cx="685984" cy="685984"/>
            </a:xfrm>
            <a:prstGeom prst="rect">
              <a:avLst/>
            </a:prstGeom>
          </p:spPr>
        </p:pic>
      </p:grpSp>
      <p:cxnSp>
        <p:nvCxnSpPr>
          <p:cNvPr id="32" name="直接连接符 31"/>
          <p:cNvCxnSpPr/>
          <p:nvPr/>
        </p:nvCxnSpPr>
        <p:spPr>
          <a:xfrm>
            <a:off x="8278871" y="4214543"/>
            <a:ext cx="0" cy="1738216"/>
          </a:xfrm>
          <a:prstGeom prst="line">
            <a:avLst/>
          </a:prstGeom>
          <a:ln w="12700">
            <a:gradFill>
              <a:gsLst>
                <a:gs pos="0">
                  <a:srgbClr val="00B0F0">
                    <a:alpha val="0"/>
                  </a:srgbClr>
                </a:gs>
                <a:gs pos="51000">
                  <a:srgbClr val="00B0F0"/>
                </a:gs>
                <a:gs pos="100000">
                  <a:srgbClr val="00B0F0">
                    <a:alpha val="0"/>
                  </a:srgb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6912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5361313" y="2370389"/>
            <a:ext cx="1219200" cy="1035805"/>
          </a:xfrm>
        </p:spPr>
        <p:txBody>
          <a:bodyPr vert="horz" lIns="91440" tIns="45720" rIns="91440" bIns="45720" rtlCol="0">
            <a:noAutofit/>
          </a:bodyPr>
          <a:lstStyle/>
          <a:p>
            <a:r>
              <a:rPr lang="en-US" altLang="zh-CN" dirty="0">
                <a:solidFill>
                  <a:srgbClr val="00B0F0"/>
                </a:solidFill>
              </a:rPr>
              <a:t>02</a:t>
            </a:r>
            <a:endParaRPr lang="zh-CN" altLang="en-US" dirty="0">
              <a:solidFill>
                <a:srgbClr val="00B0F0"/>
              </a:solidFill>
            </a:endParaRPr>
          </a:p>
        </p:txBody>
      </p:sp>
      <p:sp>
        <p:nvSpPr>
          <p:cNvPr id="3" name="文本占位符 2"/>
          <p:cNvSpPr>
            <a:spLocks noGrp="1"/>
          </p:cNvSpPr>
          <p:nvPr>
            <p:ph type="body" sz="quarter" idx="14"/>
          </p:nvPr>
        </p:nvSpPr>
        <p:spPr>
          <a:xfrm>
            <a:off x="6372838" y="1545209"/>
            <a:ext cx="5313026" cy="784691"/>
          </a:xfrm>
        </p:spPr>
        <p:txBody>
          <a:bodyPr vert="horz" lIns="91440" tIns="45720" rIns="91440" bIns="45720" rtlCol="0">
            <a:noAutofit/>
          </a:bodyPr>
          <a:lstStyle/>
          <a:p>
            <a:r>
              <a:rPr lang="en-US" altLang="zh-CN" sz="2800" dirty="0">
                <a:solidFill>
                  <a:schemeClr val="bg1"/>
                </a:solidFill>
              </a:rPr>
              <a:t>Background and Highlights</a:t>
            </a:r>
            <a:endParaRPr lang="zh-CN" altLang="en-US" sz="2800" dirty="0">
              <a:solidFill>
                <a:schemeClr val="bg1"/>
              </a:solidFill>
            </a:endParaRPr>
          </a:p>
        </p:txBody>
      </p:sp>
      <p:sp>
        <p:nvSpPr>
          <p:cNvPr id="4" name="文本占位符 3"/>
          <p:cNvSpPr>
            <a:spLocks noGrp="1"/>
          </p:cNvSpPr>
          <p:nvPr>
            <p:ph type="body" sz="quarter" idx="15"/>
          </p:nvPr>
        </p:nvSpPr>
        <p:spPr/>
        <p:txBody>
          <a:bodyPr vert="horz" lIns="91440" tIns="45720" rIns="91440" bIns="45720" rtlCol="0">
            <a:noAutofit/>
          </a:bodyPr>
          <a:lstStyle/>
          <a:p>
            <a:r>
              <a:rPr lang="en-US" altLang="zh-CN" dirty="0">
                <a:solidFill>
                  <a:schemeClr val="bg1"/>
                </a:solidFill>
              </a:rPr>
              <a:t>01</a:t>
            </a:r>
            <a:endParaRPr lang="zh-CN" altLang="en-US" dirty="0">
              <a:solidFill>
                <a:schemeClr val="bg1"/>
              </a:solidFill>
            </a:endParaRPr>
          </a:p>
        </p:txBody>
      </p:sp>
      <p:sp>
        <p:nvSpPr>
          <p:cNvPr id="6" name="文本占位符 5"/>
          <p:cNvSpPr>
            <a:spLocks noGrp="1"/>
          </p:cNvSpPr>
          <p:nvPr>
            <p:ph type="body" sz="quarter" idx="17"/>
          </p:nvPr>
        </p:nvSpPr>
        <p:spPr>
          <a:xfrm>
            <a:off x="6372838" y="2728084"/>
            <a:ext cx="5313026" cy="784691"/>
          </a:xfrm>
        </p:spPr>
        <p:txBody>
          <a:bodyPr vert="horz" lIns="91440" tIns="45720" rIns="91440" bIns="45720" rtlCol="0">
            <a:noAutofit/>
          </a:bodyPr>
          <a:lstStyle/>
          <a:p>
            <a:r>
              <a:rPr lang="en-US" altLang="zh-CN" sz="2800" dirty="0">
                <a:solidFill>
                  <a:srgbClr val="00B0F0"/>
                </a:solidFill>
              </a:rPr>
              <a:t>Economical</a:t>
            </a:r>
            <a:r>
              <a:rPr lang="zh-CN" altLang="en-US" sz="2800" dirty="0">
                <a:solidFill>
                  <a:srgbClr val="00B0F0"/>
                </a:solidFill>
              </a:rPr>
              <a:t> </a:t>
            </a:r>
            <a:r>
              <a:rPr lang="en-US" altLang="zh-CN" sz="2800" dirty="0">
                <a:solidFill>
                  <a:srgbClr val="00B0F0"/>
                </a:solidFill>
              </a:rPr>
              <a:t>Solution</a:t>
            </a:r>
          </a:p>
        </p:txBody>
      </p:sp>
      <p:sp>
        <p:nvSpPr>
          <p:cNvPr id="8" name="文本占位符 7"/>
          <p:cNvSpPr>
            <a:spLocks noGrp="1"/>
          </p:cNvSpPr>
          <p:nvPr>
            <p:ph type="body" sz="quarter" idx="19"/>
          </p:nvPr>
        </p:nvSpPr>
        <p:spPr>
          <a:xfrm>
            <a:off x="6372838" y="3875512"/>
            <a:ext cx="5313026" cy="784691"/>
          </a:xfrm>
        </p:spPr>
        <p:txBody>
          <a:bodyPr/>
          <a:lstStyle/>
          <a:p>
            <a:r>
              <a:rPr lang="en-US" altLang="zh-CN" sz="2800" dirty="0"/>
              <a:t>Wide Area Solution</a:t>
            </a:r>
            <a:endParaRPr lang="zh-CN" altLang="en-US" sz="2800" dirty="0"/>
          </a:p>
        </p:txBody>
      </p:sp>
      <p:sp>
        <p:nvSpPr>
          <p:cNvPr id="10" name="文本占位符 9"/>
          <p:cNvSpPr>
            <a:spLocks noGrp="1"/>
          </p:cNvSpPr>
          <p:nvPr>
            <p:ph type="body" sz="quarter" idx="21"/>
          </p:nvPr>
        </p:nvSpPr>
        <p:spPr>
          <a:xfrm>
            <a:off x="6372838" y="5007631"/>
            <a:ext cx="5313026" cy="784691"/>
          </a:xfrm>
        </p:spPr>
        <p:txBody>
          <a:bodyPr/>
          <a:lstStyle/>
          <a:p>
            <a:r>
              <a:rPr lang="en-US" altLang="zh-CN" sz="2800" dirty="0">
                <a:cs typeface="+mn-ea"/>
                <a:sym typeface="+mn-lt"/>
              </a:rPr>
              <a:t>Success Case</a:t>
            </a:r>
            <a:endParaRPr lang="zh-CN" altLang="en-US" sz="2800" dirty="0"/>
          </a:p>
        </p:txBody>
      </p:sp>
      <p:sp>
        <p:nvSpPr>
          <p:cNvPr id="12" name="文本占位符 1"/>
          <p:cNvSpPr txBox="1">
            <a:spLocks/>
          </p:cNvSpPr>
          <p:nvPr/>
        </p:nvSpPr>
        <p:spPr>
          <a:xfrm>
            <a:off x="5361313" y="3591126"/>
            <a:ext cx="1219200" cy="1035805"/>
          </a:xfrm>
          <a:prstGeom prst="rect">
            <a:avLst/>
          </a:prstGeom>
        </p:spPr>
        <p:txBody>
          <a:bodyPr vert="horz" lIns="91440" tIns="45720" rIns="91440" bIns="45720" rtlCol="0">
            <a:noAutofit/>
          </a:bodyPr>
          <a:lstStyle>
            <a:lvl1pPr marL="0" indent="0" algn="l" defTabSz="914377" rtl="0" eaLnBrk="1" latinLnBrk="0" hangingPunct="1">
              <a:lnSpc>
                <a:spcPts val="8000"/>
              </a:lnSpc>
              <a:spcBef>
                <a:spcPts val="1000"/>
              </a:spcBef>
              <a:buFont typeface="Arial" panose="020B0604020202020204" pitchFamily="34" charset="0"/>
              <a:buNone/>
              <a:defRPr sz="5333" kern="1200">
                <a:solidFill>
                  <a:schemeClr val="bg1"/>
                </a:solidFill>
                <a:latin typeface="Impact" charset="0"/>
                <a:ea typeface="Impact" charset="0"/>
                <a:cs typeface="Impact"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ea"/>
                <a:ea typeface="+mj-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j-ea"/>
                <a:ea typeface="+mj-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03</a:t>
            </a:r>
            <a:endParaRPr lang="zh-CN" altLang="en-US" dirty="0"/>
          </a:p>
        </p:txBody>
      </p:sp>
      <p:sp>
        <p:nvSpPr>
          <p:cNvPr id="13" name="文本占位符 1"/>
          <p:cNvSpPr txBox="1">
            <a:spLocks/>
          </p:cNvSpPr>
          <p:nvPr/>
        </p:nvSpPr>
        <p:spPr>
          <a:xfrm>
            <a:off x="5383685" y="4756517"/>
            <a:ext cx="1219200" cy="1035805"/>
          </a:xfrm>
          <a:prstGeom prst="rect">
            <a:avLst/>
          </a:prstGeom>
        </p:spPr>
        <p:txBody>
          <a:bodyPr vert="horz" lIns="91440" tIns="45720" rIns="91440" bIns="45720" rtlCol="0">
            <a:noAutofit/>
          </a:bodyPr>
          <a:lstStyle>
            <a:lvl1pPr marL="0" indent="0" algn="l" defTabSz="914377" rtl="0" eaLnBrk="1" latinLnBrk="0" hangingPunct="1">
              <a:lnSpc>
                <a:spcPts val="8000"/>
              </a:lnSpc>
              <a:spcBef>
                <a:spcPts val="1000"/>
              </a:spcBef>
              <a:buFont typeface="Arial" panose="020B0604020202020204" pitchFamily="34" charset="0"/>
              <a:buNone/>
              <a:defRPr sz="5333" kern="1200">
                <a:solidFill>
                  <a:schemeClr val="bg1"/>
                </a:solidFill>
                <a:latin typeface="Impact" charset="0"/>
                <a:ea typeface="Impact" charset="0"/>
                <a:cs typeface="Impact"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ea"/>
                <a:ea typeface="+mj-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j-ea"/>
                <a:ea typeface="+mj-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j-ea"/>
                <a:ea typeface="+mj-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04</a:t>
            </a:r>
            <a:endParaRPr lang="zh-CN" altLang="en-US" dirty="0"/>
          </a:p>
        </p:txBody>
      </p:sp>
    </p:spTree>
    <p:extLst>
      <p:ext uri="{BB962C8B-B14F-4D97-AF65-F5344CB8AC3E}">
        <p14:creationId xmlns:p14="http://schemas.microsoft.com/office/powerpoint/2010/main" val="46302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接连接符 67"/>
          <p:cNvCxnSpPr/>
          <p:nvPr/>
        </p:nvCxnSpPr>
        <p:spPr>
          <a:xfrm>
            <a:off x="6321934" y="5393647"/>
            <a:ext cx="11602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010541" y="5393647"/>
            <a:ext cx="130585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050934" y="5393647"/>
            <a:ext cx="11602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50748" y="1057452"/>
            <a:ext cx="6018827" cy="533008"/>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defTabSz="914377"/>
            <a:endParaRPr lang="zh-CN" altLang="en-US" sz="2399">
              <a:solidFill>
                <a:srgbClr val="FFFFFF"/>
              </a:solidFill>
              <a:cs typeface="+mn-ea"/>
              <a:sym typeface="+mn-lt"/>
            </a:endParaRPr>
          </a:p>
        </p:txBody>
      </p:sp>
      <p:sp>
        <p:nvSpPr>
          <p:cNvPr id="10" name="矩形 9"/>
          <p:cNvSpPr/>
          <p:nvPr/>
        </p:nvSpPr>
        <p:spPr>
          <a:xfrm>
            <a:off x="6841721" y="1057452"/>
            <a:ext cx="1802746" cy="533008"/>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defTabSz="914377"/>
            <a:endParaRPr lang="zh-CN" altLang="en-US" sz="2399">
              <a:solidFill>
                <a:srgbClr val="FFFFFF"/>
              </a:solidFill>
              <a:cs typeface="+mn-ea"/>
              <a:sym typeface="+mn-lt"/>
            </a:endParaRPr>
          </a:p>
        </p:txBody>
      </p:sp>
      <p:sp>
        <p:nvSpPr>
          <p:cNvPr id="14" name="文本框 676"/>
          <p:cNvSpPr txBox="1"/>
          <p:nvPr/>
        </p:nvSpPr>
        <p:spPr>
          <a:xfrm>
            <a:off x="820790" y="1185136"/>
            <a:ext cx="5676884" cy="338532"/>
          </a:xfrm>
          <a:prstGeom prst="rect">
            <a:avLst/>
          </a:prstGeom>
          <a:noFill/>
        </p:spPr>
        <p:txBody>
          <a:bodyPr wrap="square" lIns="91415" tIns="45709" rIns="91415" bIns="45709" rtlCol="0">
            <a:spAutoFit/>
          </a:bodyPr>
          <a:lstStyle>
            <a:defPPr>
              <a:defRPr lang="zh-CN"/>
            </a:defPPr>
            <a:lvl1pPr algn="ctr">
              <a:defRPr sz="1200">
                <a:solidFill>
                  <a:schemeClr val="bg1"/>
                </a:solidFill>
                <a:latin typeface="微软雅黑" panose="020B0503020204020204" pitchFamily="34" charset="-122"/>
                <a:ea typeface="微软雅黑" panose="020B0503020204020204" pitchFamily="34" charset="-122"/>
              </a:defRPr>
            </a:lvl1pPr>
          </a:lstStyle>
          <a:p>
            <a:pPr defTabSz="914377"/>
            <a:r>
              <a:rPr lang="en-US" altLang="zh-CN" sz="1600" dirty="0">
                <a:solidFill>
                  <a:srgbClr val="FFFFFF"/>
                </a:solidFill>
                <a:cs typeface="+mn-ea"/>
                <a:sym typeface="+mn-lt"/>
              </a:rPr>
              <a:t>Temperature Measurement Area</a:t>
            </a:r>
            <a:endParaRPr lang="zh-CN" altLang="en-US" sz="1600" dirty="0">
              <a:solidFill>
                <a:srgbClr val="FFFFFF"/>
              </a:solidFill>
              <a:cs typeface="+mn-ea"/>
              <a:sym typeface="+mn-lt"/>
            </a:endParaRPr>
          </a:p>
        </p:txBody>
      </p:sp>
      <p:sp>
        <p:nvSpPr>
          <p:cNvPr id="17" name="文本框 679"/>
          <p:cNvSpPr txBox="1"/>
          <p:nvPr/>
        </p:nvSpPr>
        <p:spPr>
          <a:xfrm>
            <a:off x="6929278" y="1167036"/>
            <a:ext cx="1658455" cy="338532"/>
          </a:xfrm>
          <a:prstGeom prst="rect">
            <a:avLst/>
          </a:prstGeom>
          <a:noFill/>
        </p:spPr>
        <p:txBody>
          <a:bodyPr wrap="square" lIns="91415" tIns="45709" rIns="91415" bIns="45709" rtlCol="0">
            <a:spAutoFit/>
          </a:bodyPr>
          <a:lstStyle/>
          <a:p>
            <a:pPr algn="ctr" defTabSz="914377"/>
            <a:r>
              <a:rPr lang="en-US" altLang="zh-CN" sz="1600" dirty="0">
                <a:solidFill>
                  <a:srgbClr val="FFFFFF"/>
                </a:solidFill>
                <a:cs typeface="+mn-ea"/>
                <a:sym typeface="+mn-lt"/>
              </a:rPr>
              <a:t>Isolation area</a:t>
            </a:r>
            <a:endParaRPr lang="zh-CN" altLang="en-US" sz="1600" dirty="0">
              <a:solidFill>
                <a:srgbClr val="FFFFFF"/>
              </a:solidFill>
              <a:cs typeface="+mn-ea"/>
              <a:sym typeface="+mn-lt"/>
            </a:endParaRPr>
          </a:p>
        </p:txBody>
      </p:sp>
      <p:cxnSp>
        <p:nvCxnSpPr>
          <p:cNvPr id="19" name="直接连接符 18"/>
          <p:cNvCxnSpPr/>
          <p:nvPr/>
        </p:nvCxnSpPr>
        <p:spPr>
          <a:xfrm>
            <a:off x="721605" y="1640709"/>
            <a:ext cx="7922862"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车底扫描1"/>
          <p:cNvSpPr/>
          <p:nvPr/>
        </p:nvSpPr>
        <p:spPr>
          <a:xfrm>
            <a:off x="733263" y="1651350"/>
            <a:ext cx="7911204" cy="199769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9" rIns="91415" bIns="45709" rtlCol="0" anchor="ctr"/>
          <a:lstStyle/>
          <a:p>
            <a:pPr algn="ctr" defTabSz="914377"/>
            <a:endParaRPr lang="zh-CN" altLang="en-US" sz="2399" dirty="0">
              <a:solidFill>
                <a:srgbClr val="FFFFFF"/>
              </a:solidFill>
              <a:cs typeface="+mn-ea"/>
              <a:sym typeface="+mn-lt"/>
            </a:endParaRPr>
          </a:p>
        </p:txBody>
      </p:sp>
      <p:sp>
        <p:nvSpPr>
          <p:cNvPr id="49" name="文本框 711"/>
          <p:cNvSpPr txBox="1"/>
          <p:nvPr/>
        </p:nvSpPr>
        <p:spPr>
          <a:xfrm>
            <a:off x="4498609" y="2240006"/>
            <a:ext cx="1677889" cy="276977"/>
          </a:xfrm>
          <a:prstGeom prst="rect">
            <a:avLst/>
          </a:prstGeom>
          <a:noFill/>
        </p:spPr>
        <p:txBody>
          <a:bodyPr wrap="square" lIns="91415" tIns="45709" rIns="91415" bIns="45709" rtlCol="0">
            <a:spAutoFit/>
          </a:bodyPr>
          <a:lstStyle/>
          <a:p>
            <a:pPr defTabSz="914377"/>
            <a:r>
              <a:rPr lang="en-US" altLang="zh-CN" sz="1200" dirty="0">
                <a:solidFill>
                  <a:srgbClr val="FFFF00"/>
                </a:solidFill>
                <a:cs typeface="+mn-ea"/>
                <a:sym typeface="+mn-lt"/>
              </a:rPr>
              <a:t>Thermal camera</a:t>
            </a:r>
            <a:endParaRPr lang="zh-CN" altLang="en-US" sz="1200" dirty="0">
              <a:solidFill>
                <a:srgbClr val="FFFF00"/>
              </a:solidFill>
              <a:cs typeface="+mn-ea"/>
              <a:sym typeface="+mn-lt"/>
            </a:endParaRPr>
          </a:p>
        </p:txBody>
      </p:sp>
      <p:sp>
        <p:nvSpPr>
          <p:cNvPr id="478" name="小车乘客"/>
          <p:cNvSpPr>
            <a:spLocks/>
          </p:cNvSpPr>
          <p:nvPr>
            <p:custDataLst>
              <p:tags r:id="rId1"/>
            </p:custDataLst>
          </p:nvPr>
        </p:nvSpPr>
        <p:spPr bwMode="auto">
          <a:xfrm>
            <a:off x="486315" y="1979939"/>
            <a:ext cx="561868" cy="968812"/>
          </a:xfrm>
          <a:custGeom>
            <a:avLst/>
            <a:gdLst>
              <a:gd name="T0" fmla="*/ 2147483646 w 4003"/>
              <a:gd name="T1" fmla="*/ 2147483646 h 8178"/>
              <a:gd name="T2" fmla="*/ 2147483646 w 4003"/>
              <a:gd name="T3" fmla="*/ 2147483646 h 8178"/>
              <a:gd name="T4" fmla="*/ 2147483646 w 4003"/>
              <a:gd name="T5" fmla="*/ 2147483646 h 8178"/>
              <a:gd name="T6" fmla="*/ 2147483646 w 4003"/>
              <a:gd name="T7" fmla="*/ 2147483646 h 8178"/>
              <a:gd name="T8" fmla="*/ 2147483646 w 4003"/>
              <a:gd name="T9" fmla="*/ 2147483646 h 8178"/>
              <a:gd name="T10" fmla="*/ 2147483646 w 4003"/>
              <a:gd name="T11" fmla="*/ 2147483646 h 8178"/>
              <a:gd name="T12" fmla="*/ 2147483646 w 4003"/>
              <a:gd name="T13" fmla="*/ 2147483646 h 8178"/>
              <a:gd name="T14" fmla="*/ 2147483646 w 4003"/>
              <a:gd name="T15" fmla="*/ 2147483646 h 8178"/>
              <a:gd name="T16" fmla="*/ 2147483646 w 4003"/>
              <a:gd name="T17" fmla="*/ 2147483646 h 8178"/>
              <a:gd name="T18" fmla="*/ 2147483646 w 4003"/>
              <a:gd name="T19" fmla="*/ 2147483646 h 8178"/>
              <a:gd name="T20" fmla="*/ 2147483646 w 4003"/>
              <a:gd name="T21" fmla="*/ 1061744459 h 8178"/>
              <a:gd name="T22" fmla="*/ 2147483646 w 4003"/>
              <a:gd name="T23" fmla="*/ 126376181 h 8178"/>
              <a:gd name="T24" fmla="*/ 2147483646 w 4003"/>
              <a:gd name="T25" fmla="*/ 176948364 h 8178"/>
              <a:gd name="T26" fmla="*/ 2147483646 w 4003"/>
              <a:gd name="T27" fmla="*/ 2147483646 h 8178"/>
              <a:gd name="T28" fmla="*/ 2147483646 w 4003"/>
              <a:gd name="T29" fmla="*/ 2147483646 h 8178"/>
              <a:gd name="T30" fmla="*/ 2147483646 w 4003"/>
              <a:gd name="T31" fmla="*/ 2147483646 h 8178"/>
              <a:gd name="T32" fmla="*/ 2147483646 w 4003"/>
              <a:gd name="T33" fmla="*/ 2147483646 h 8178"/>
              <a:gd name="T34" fmla="*/ 2147483646 w 4003"/>
              <a:gd name="T35" fmla="*/ 2147483646 h 8178"/>
              <a:gd name="T36" fmla="*/ 2147483646 w 4003"/>
              <a:gd name="T37" fmla="*/ 2147483646 h 8178"/>
              <a:gd name="T38" fmla="*/ 2147483646 w 4003"/>
              <a:gd name="T39" fmla="*/ 2147483646 h 8178"/>
              <a:gd name="T40" fmla="*/ 2147483646 w 4003"/>
              <a:gd name="T41" fmla="*/ 2147483646 h 8178"/>
              <a:gd name="T42" fmla="*/ 2147483646 w 4003"/>
              <a:gd name="T43" fmla="*/ 2147483646 h 8178"/>
              <a:gd name="T44" fmla="*/ 2147483646 w 4003"/>
              <a:gd name="T45" fmla="*/ 2147483646 h 8178"/>
              <a:gd name="T46" fmla="*/ 2147483646 w 4003"/>
              <a:gd name="T47" fmla="*/ 2147483646 h 8178"/>
              <a:gd name="T48" fmla="*/ 2147483646 w 4003"/>
              <a:gd name="T49" fmla="*/ 2147483646 h 8178"/>
              <a:gd name="T50" fmla="*/ 2147483646 w 4003"/>
              <a:gd name="T51" fmla="*/ 2147483646 h 8178"/>
              <a:gd name="T52" fmla="*/ 2147483646 w 4003"/>
              <a:gd name="T53" fmla="*/ 2147483646 h 8178"/>
              <a:gd name="T54" fmla="*/ 2147483646 w 4003"/>
              <a:gd name="T55" fmla="*/ 2147483646 h 8178"/>
              <a:gd name="T56" fmla="*/ 1418301139 w 4003"/>
              <a:gd name="T57" fmla="*/ 2147483646 h 8178"/>
              <a:gd name="T58" fmla="*/ 1051042547 w 4003"/>
              <a:gd name="T59" fmla="*/ 2147483646 h 8178"/>
              <a:gd name="T60" fmla="*/ 2147483646 w 4003"/>
              <a:gd name="T61" fmla="*/ 2147483646 h 8178"/>
              <a:gd name="T62" fmla="*/ 2147483646 w 4003"/>
              <a:gd name="T63" fmla="*/ 2147483646 h 8178"/>
              <a:gd name="T64" fmla="*/ 2147483646 w 4003"/>
              <a:gd name="T65" fmla="*/ 2147483646 h 8178"/>
              <a:gd name="T66" fmla="*/ 2147483646 w 4003"/>
              <a:gd name="T67" fmla="*/ 2147483646 h 8178"/>
              <a:gd name="T68" fmla="*/ 2147483646 w 4003"/>
              <a:gd name="T69" fmla="*/ 2147483646 h 8178"/>
              <a:gd name="T70" fmla="*/ 2147483646 w 4003"/>
              <a:gd name="T71" fmla="*/ 2147483646 h 8178"/>
              <a:gd name="T72" fmla="*/ 2147483646 w 4003"/>
              <a:gd name="T73" fmla="*/ 2147483646 h 8178"/>
              <a:gd name="T74" fmla="*/ 2147483646 w 4003"/>
              <a:gd name="T75" fmla="*/ 2147483646 h 8178"/>
              <a:gd name="T76" fmla="*/ 2147483646 w 4003"/>
              <a:gd name="T77" fmla="*/ 2147483646 h 8178"/>
              <a:gd name="T78" fmla="*/ 2147483646 w 4003"/>
              <a:gd name="T79" fmla="*/ 2147483646 h 8178"/>
              <a:gd name="T80" fmla="*/ 2147483646 w 4003"/>
              <a:gd name="T81" fmla="*/ 2147483646 h 8178"/>
              <a:gd name="T82" fmla="*/ 2147483646 w 4003"/>
              <a:gd name="T83" fmla="*/ 2147483646 h 8178"/>
              <a:gd name="T84" fmla="*/ 2147483646 w 4003"/>
              <a:gd name="T85" fmla="*/ 2147483646 h 8178"/>
              <a:gd name="T86" fmla="*/ 2147483646 w 4003"/>
              <a:gd name="T87" fmla="*/ 2147483646 h 8178"/>
              <a:gd name="T88" fmla="*/ 2147483646 w 4003"/>
              <a:gd name="T89" fmla="*/ 2147483646 h 8178"/>
              <a:gd name="T90" fmla="*/ 2147483646 w 4003"/>
              <a:gd name="T91" fmla="*/ 2147483646 h 8178"/>
              <a:gd name="T92" fmla="*/ 2147483646 w 4003"/>
              <a:gd name="T93" fmla="*/ 2147483646 h 8178"/>
              <a:gd name="T94" fmla="*/ 2147483646 w 4003"/>
              <a:gd name="T95" fmla="*/ 2147483646 h 8178"/>
              <a:gd name="T96" fmla="*/ 2147483646 w 4003"/>
              <a:gd name="T97" fmla="*/ 2147483646 h 8178"/>
              <a:gd name="T98" fmla="*/ 2147483646 w 4003"/>
              <a:gd name="T99" fmla="*/ 2147483646 h 8178"/>
              <a:gd name="T100" fmla="*/ 2147483646 w 4003"/>
              <a:gd name="T101" fmla="*/ 2147483646 h 8178"/>
              <a:gd name="T102" fmla="*/ 2147483646 w 4003"/>
              <a:gd name="T103" fmla="*/ 2147483646 h 8178"/>
              <a:gd name="T104" fmla="*/ 2147483646 w 4003"/>
              <a:gd name="T105" fmla="*/ 2147483646 h 8178"/>
              <a:gd name="T106" fmla="*/ 2147483646 w 4003"/>
              <a:gd name="T107" fmla="*/ 2147483646 h 8178"/>
              <a:gd name="T108" fmla="*/ 2147483646 w 4003"/>
              <a:gd name="T109" fmla="*/ 2147483646 h 8178"/>
              <a:gd name="T110" fmla="*/ 2147483646 w 4003"/>
              <a:gd name="T111" fmla="*/ 2147483646 h 8178"/>
              <a:gd name="T112" fmla="*/ 2147483646 w 4003"/>
              <a:gd name="T113" fmla="*/ 2147483646 h 8178"/>
              <a:gd name="T114" fmla="*/ 2147483646 w 4003"/>
              <a:gd name="T115" fmla="*/ 2147483646 h 8178"/>
              <a:gd name="T116" fmla="*/ 2147483646 w 4003"/>
              <a:gd name="T117" fmla="*/ 2147483646 h 8178"/>
              <a:gd name="T118" fmla="*/ 2147483646 w 4003"/>
              <a:gd name="T119" fmla="*/ 2147483646 h 8178"/>
              <a:gd name="T120" fmla="*/ 2147483646 w 4003"/>
              <a:gd name="T121" fmla="*/ 2147483646 h 8178"/>
              <a:gd name="T122" fmla="*/ 2147483646 w 4003"/>
              <a:gd name="T123" fmla="*/ 2147483646 h 8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03" h="8178">
                <a:moveTo>
                  <a:pt x="3967" y="3382"/>
                </a:moveTo>
                <a:lnTo>
                  <a:pt x="3967" y="3382"/>
                </a:lnTo>
                <a:lnTo>
                  <a:pt x="3958" y="3373"/>
                </a:lnTo>
                <a:lnTo>
                  <a:pt x="3949" y="3362"/>
                </a:lnTo>
                <a:lnTo>
                  <a:pt x="3942" y="3350"/>
                </a:lnTo>
                <a:lnTo>
                  <a:pt x="3936" y="3339"/>
                </a:lnTo>
                <a:lnTo>
                  <a:pt x="3928" y="3320"/>
                </a:lnTo>
                <a:lnTo>
                  <a:pt x="3924" y="3313"/>
                </a:lnTo>
                <a:lnTo>
                  <a:pt x="3909" y="3292"/>
                </a:lnTo>
                <a:lnTo>
                  <a:pt x="3892" y="3275"/>
                </a:lnTo>
                <a:lnTo>
                  <a:pt x="3877" y="3260"/>
                </a:lnTo>
                <a:lnTo>
                  <a:pt x="3861" y="3247"/>
                </a:lnTo>
                <a:lnTo>
                  <a:pt x="3846" y="3235"/>
                </a:lnTo>
                <a:lnTo>
                  <a:pt x="3831" y="3226"/>
                </a:lnTo>
                <a:lnTo>
                  <a:pt x="3817" y="3219"/>
                </a:lnTo>
                <a:lnTo>
                  <a:pt x="3803" y="3212"/>
                </a:lnTo>
                <a:lnTo>
                  <a:pt x="3791" y="3208"/>
                </a:lnTo>
                <a:lnTo>
                  <a:pt x="3779" y="3205"/>
                </a:lnTo>
                <a:lnTo>
                  <a:pt x="3761" y="3201"/>
                </a:lnTo>
                <a:lnTo>
                  <a:pt x="3747" y="3199"/>
                </a:lnTo>
                <a:lnTo>
                  <a:pt x="3740" y="3199"/>
                </a:lnTo>
                <a:lnTo>
                  <a:pt x="3725" y="3186"/>
                </a:lnTo>
                <a:lnTo>
                  <a:pt x="3711" y="3174"/>
                </a:lnTo>
                <a:lnTo>
                  <a:pt x="3694" y="3161"/>
                </a:lnTo>
                <a:lnTo>
                  <a:pt x="3677" y="3150"/>
                </a:lnTo>
                <a:lnTo>
                  <a:pt x="3670" y="3146"/>
                </a:lnTo>
                <a:lnTo>
                  <a:pt x="3655" y="3132"/>
                </a:lnTo>
                <a:lnTo>
                  <a:pt x="3646" y="3124"/>
                </a:lnTo>
                <a:lnTo>
                  <a:pt x="3638" y="3114"/>
                </a:lnTo>
                <a:lnTo>
                  <a:pt x="3631" y="3103"/>
                </a:lnTo>
                <a:lnTo>
                  <a:pt x="3628" y="3097"/>
                </a:lnTo>
                <a:lnTo>
                  <a:pt x="3626" y="3091"/>
                </a:lnTo>
                <a:lnTo>
                  <a:pt x="3625" y="3088"/>
                </a:lnTo>
                <a:lnTo>
                  <a:pt x="3622" y="3080"/>
                </a:lnTo>
                <a:lnTo>
                  <a:pt x="3615" y="3066"/>
                </a:lnTo>
                <a:lnTo>
                  <a:pt x="3611" y="3059"/>
                </a:lnTo>
                <a:lnTo>
                  <a:pt x="3606" y="3050"/>
                </a:lnTo>
                <a:lnTo>
                  <a:pt x="3600" y="3042"/>
                </a:lnTo>
                <a:lnTo>
                  <a:pt x="3593" y="3033"/>
                </a:lnTo>
                <a:lnTo>
                  <a:pt x="3583" y="3025"/>
                </a:lnTo>
                <a:lnTo>
                  <a:pt x="3573" y="3015"/>
                </a:lnTo>
                <a:lnTo>
                  <a:pt x="3560" y="3007"/>
                </a:lnTo>
                <a:lnTo>
                  <a:pt x="3547" y="3000"/>
                </a:lnTo>
                <a:lnTo>
                  <a:pt x="3531" y="2992"/>
                </a:lnTo>
                <a:lnTo>
                  <a:pt x="3514" y="2985"/>
                </a:lnTo>
                <a:lnTo>
                  <a:pt x="3496" y="2979"/>
                </a:lnTo>
                <a:lnTo>
                  <a:pt x="3475" y="2970"/>
                </a:lnTo>
                <a:lnTo>
                  <a:pt x="3450" y="2958"/>
                </a:lnTo>
                <a:lnTo>
                  <a:pt x="3437" y="2950"/>
                </a:lnTo>
                <a:lnTo>
                  <a:pt x="3423" y="2942"/>
                </a:lnTo>
                <a:lnTo>
                  <a:pt x="3409" y="2932"/>
                </a:lnTo>
                <a:lnTo>
                  <a:pt x="3394" y="2922"/>
                </a:lnTo>
                <a:lnTo>
                  <a:pt x="3380" y="2910"/>
                </a:lnTo>
                <a:lnTo>
                  <a:pt x="3366" y="2897"/>
                </a:lnTo>
                <a:lnTo>
                  <a:pt x="3353" y="2883"/>
                </a:lnTo>
                <a:lnTo>
                  <a:pt x="3340" y="2869"/>
                </a:lnTo>
                <a:lnTo>
                  <a:pt x="3254" y="2762"/>
                </a:lnTo>
                <a:lnTo>
                  <a:pt x="3163" y="2650"/>
                </a:lnTo>
                <a:lnTo>
                  <a:pt x="3055" y="2519"/>
                </a:lnTo>
                <a:lnTo>
                  <a:pt x="2942" y="2383"/>
                </a:lnTo>
                <a:lnTo>
                  <a:pt x="2887" y="2319"/>
                </a:lnTo>
                <a:lnTo>
                  <a:pt x="2835" y="2258"/>
                </a:lnTo>
                <a:lnTo>
                  <a:pt x="2787" y="2204"/>
                </a:lnTo>
                <a:lnTo>
                  <a:pt x="2746" y="2158"/>
                </a:lnTo>
                <a:lnTo>
                  <a:pt x="2712" y="2122"/>
                </a:lnTo>
                <a:lnTo>
                  <a:pt x="2697" y="2109"/>
                </a:lnTo>
                <a:lnTo>
                  <a:pt x="2686" y="2098"/>
                </a:lnTo>
                <a:lnTo>
                  <a:pt x="2679" y="2087"/>
                </a:lnTo>
                <a:lnTo>
                  <a:pt x="2662" y="2058"/>
                </a:lnTo>
                <a:lnTo>
                  <a:pt x="2654" y="2040"/>
                </a:lnTo>
                <a:lnTo>
                  <a:pt x="2645" y="2022"/>
                </a:lnTo>
                <a:lnTo>
                  <a:pt x="2638" y="2005"/>
                </a:lnTo>
                <a:lnTo>
                  <a:pt x="2636" y="1998"/>
                </a:lnTo>
                <a:lnTo>
                  <a:pt x="2635" y="1989"/>
                </a:lnTo>
                <a:lnTo>
                  <a:pt x="2614" y="1932"/>
                </a:lnTo>
                <a:lnTo>
                  <a:pt x="2591" y="1873"/>
                </a:lnTo>
                <a:lnTo>
                  <a:pt x="2564" y="1804"/>
                </a:lnTo>
                <a:lnTo>
                  <a:pt x="2534" y="1732"/>
                </a:lnTo>
                <a:lnTo>
                  <a:pt x="2520" y="1698"/>
                </a:lnTo>
                <a:lnTo>
                  <a:pt x="2504" y="1667"/>
                </a:lnTo>
                <a:lnTo>
                  <a:pt x="2490" y="1639"/>
                </a:lnTo>
                <a:lnTo>
                  <a:pt x="2476" y="1615"/>
                </a:lnTo>
                <a:lnTo>
                  <a:pt x="2464" y="1596"/>
                </a:lnTo>
                <a:lnTo>
                  <a:pt x="2459" y="1589"/>
                </a:lnTo>
                <a:lnTo>
                  <a:pt x="2453" y="1584"/>
                </a:lnTo>
                <a:lnTo>
                  <a:pt x="2430" y="1540"/>
                </a:lnTo>
                <a:lnTo>
                  <a:pt x="2412" y="1506"/>
                </a:lnTo>
                <a:lnTo>
                  <a:pt x="2406" y="1492"/>
                </a:lnTo>
                <a:lnTo>
                  <a:pt x="2402" y="1484"/>
                </a:lnTo>
                <a:lnTo>
                  <a:pt x="2397" y="1478"/>
                </a:lnTo>
                <a:lnTo>
                  <a:pt x="2386" y="1461"/>
                </a:lnTo>
                <a:lnTo>
                  <a:pt x="2366" y="1436"/>
                </a:lnTo>
                <a:lnTo>
                  <a:pt x="2341" y="1407"/>
                </a:lnTo>
                <a:lnTo>
                  <a:pt x="2326" y="1391"/>
                </a:lnTo>
                <a:lnTo>
                  <a:pt x="2309" y="1374"/>
                </a:lnTo>
                <a:lnTo>
                  <a:pt x="2291" y="1357"/>
                </a:lnTo>
                <a:lnTo>
                  <a:pt x="2272" y="1341"/>
                </a:lnTo>
                <a:lnTo>
                  <a:pt x="2251" y="1325"/>
                </a:lnTo>
                <a:lnTo>
                  <a:pt x="2229" y="1310"/>
                </a:lnTo>
                <a:lnTo>
                  <a:pt x="2207" y="1296"/>
                </a:lnTo>
                <a:lnTo>
                  <a:pt x="2183" y="1283"/>
                </a:lnTo>
                <a:lnTo>
                  <a:pt x="2171" y="1278"/>
                </a:lnTo>
                <a:lnTo>
                  <a:pt x="2159" y="1271"/>
                </a:lnTo>
                <a:lnTo>
                  <a:pt x="2144" y="1264"/>
                </a:lnTo>
                <a:lnTo>
                  <a:pt x="2130" y="1255"/>
                </a:lnTo>
                <a:lnTo>
                  <a:pt x="2116" y="1245"/>
                </a:lnTo>
                <a:lnTo>
                  <a:pt x="2111" y="1240"/>
                </a:lnTo>
                <a:lnTo>
                  <a:pt x="2107" y="1236"/>
                </a:lnTo>
                <a:lnTo>
                  <a:pt x="2103" y="1231"/>
                </a:lnTo>
                <a:lnTo>
                  <a:pt x="2102" y="1227"/>
                </a:lnTo>
                <a:lnTo>
                  <a:pt x="2092" y="1215"/>
                </a:lnTo>
                <a:lnTo>
                  <a:pt x="2067" y="1184"/>
                </a:lnTo>
                <a:lnTo>
                  <a:pt x="2102" y="1178"/>
                </a:lnTo>
                <a:lnTo>
                  <a:pt x="2111" y="1177"/>
                </a:lnTo>
                <a:lnTo>
                  <a:pt x="2119" y="1176"/>
                </a:lnTo>
                <a:lnTo>
                  <a:pt x="2129" y="1175"/>
                </a:lnTo>
                <a:lnTo>
                  <a:pt x="2137" y="1173"/>
                </a:lnTo>
                <a:lnTo>
                  <a:pt x="2152" y="1167"/>
                </a:lnTo>
                <a:lnTo>
                  <a:pt x="2166" y="1158"/>
                </a:lnTo>
                <a:lnTo>
                  <a:pt x="2178" y="1150"/>
                </a:lnTo>
                <a:lnTo>
                  <a:pt x="2189" y="1140"/>
                </a:lnTo>
                <a:lnTo>
                  <a:pt x="2198" y="1128"/>
                </a:lnTo>
                <a:lnTo>
                  <a:pt x="2207" y="1117"/>
                </a:lnTo>
                <a:lnTo>
                  <a:pt x="2214" y="1105"/>
                </a:lnTo>
                <a:lnTo>
                  <a:pt x="2219" y="1094"/>
                </a:lnTo>
                <a:lnTo>
                  <a:pt x="2228" y="1075"/>
                </a:lnTo>
                <a:lnTo>
                  <a:pt x="2232" y="1061"/>
                </a:lnTo>
                <a:lnTo>
                  <a:pt x="2235" y="1056"/>
                </a:lnTo>
                <a:lnTo>
                  <a:pt x="2236" y="1049"/>
                </a:lnTo>
                <a:lnTo>
                  <a:pt x="2239" y="1043"/>
                </a:lnTo>
                <a:lnTo>
                  <a:pt x="2245" y="1031"/>
                </a:lnTo>
                <a:lnTo>
                  <a:pt x="2250" y="1021"/>
                </a:lnTo>
                <a:lnTo>
                  <a:pt x="2253" y="1018"/>
                </a:lnTo>
                <a:lnTo>
                  <a:pt x="2261" y="1008"/>
                </a:lnTo>
                <a:lnTo>
                  <a:pt x="2267" y="996"/>
                </a:lnTo>
                <a:lnTo>
                  <a:pt x="2273" y="984"/>
                </a:lnTo>
                <a:lnTo>
                  <a:pt x="2279" y="971"/>
                </a:lnTo>
                <a:lnTo>
                  <a:pt x="2291" y="943"/>
                </a:lnTo>
                <a:lnTo>
                  <a:pt x="2300" y="915"/>
                </a:lnTo>
                <a:lnTo>
                  <a:pt x="2307" y="889"/>
                </a:lnTo>
                <a:lnTo>
                  <a:pt x="2313" y="868"/>
                </a:lnTo>
                <a:lnTo>
                  <a:pt x="2319" y="848"/>
                </a:lnTo>
                <a:lnTo>
                  <a:pt x="2346" y="840"/>
                </a:lnTo>
                <a:lnTo>
                  <a:pt x="2349" y="837"/>
                </a:lnTo>
                <a:lnTo>
                  <a:pt x="2352" y="834"/>
                </a:lnTo>
                <a:lnTo>
                  <a:pt x="2355" y="830"/>
                </a:lnTo>
                <a:lnTo>
                  <a:pt x="2357" y="825"/>
                </a:lnTo>
                <a:lnTo>
                  <a:pt x="2361" y="815"/>
                </a:lnTo>
                <a:lnTo>
                  <a:pt x="2362" y="802"/>
                </a:lnTo>
                <a:lnTo>
                  <a:pt x="2363" y="789"/>
                </a:lnTo>
                <a:lnTo>
                  <a:pt x="2362" y="773"/>
                </a:lnTo>
                <a:lnTo>
                  <a:pt x="2361" y="758"/>
                </a:lnTo>
                <a:lnTo>
                  <a:pt x="2359" y="742"/>
                </a:lnTo>
                <a:lnTo>
                  <a:pt x="2353" y="712"/>
                </a:lnTo>
                <a:lnTo>
                  <a:pt x="2347" y="686"/>
                </a:lnTo>
                <a:lnTo>
                  <a:pt x="2339" y="661"/>
                </a:lnTo>
                <a:lnTo>
                  <a:pt x="2338" y="653"/>
                </a:lnTo>
                <a:lnTo>
                  <a:pt x="2338" y="645"/>
                </a:lnTo>
                <a:lnTo>
                  <a:pt x="2339" y="638"/>
                </a:lnTo>
                <a:lnTo>
                  <a:pt x="2340" y="629"/>
                </a:lnTo>
                <a:lnTo>
                  <a:pt x="2343" y="616"/>
                </a:lnTo>
                <a:lnTo>
                  <a:pt x="2349" y="602"/>
                </a:lnTo>
                <a:lnTo>
                  <a:pt x="2354" y="592"/>
                </a:lnTo>
                <a:lnTo>
                  <a:pt x="2359" y="584"/>
                </a:lnTo>
                <a:lnTo>
                  <a:pt x="2364" y="577"/>
                </a:lnTo>
                <a:lnTo>
                  <a:pt x="2367" y="569"/>
                </a:lnTo>
                <a:lnTo>
                  <a:pt x="2370" y="561"/>
                </a:lnTo>
                <a:lnTo>
                  <a:pt x="2373" y="552"/>
                </a:lnTo>
                <a:lnTo>
                  <a:pt x="2374" y="546"/>
                </a:lnTo>
                <a:lnTo>
                  <a:pt x="2374" y="533"/>
                </a:lnTo>
                <a:lnTo>
                  <a:pt x="2373" y="522"/>
                </a:lnTo>
                <a:lnTo>
                  <a:pt x="2369" y="513"/>
                </a:lnTo>
                <a:lnTo>
                  <a:pt x="2367" y="507"/>
                </a:lnTo>
                <a:lnTo>
                  <a:pt x="2364" y="502"/>
                </a:lnTo>
                <a:lnTo>
                  <a:pt x="2353" y="431"/>
                </a:lnTo>
                <a:lnTo>
                  <a:pt x="2352" y="417"/>
                </a:lnTo>
                <a:lnTo>
                  <a:pt x="2350" y="401"/>
                </a:lnTo>
                <a:lnTo>
                  <a:pt x="2347" y="385"/>
                </a:lnTo>
                <a:lnTo>
                  <a:pt x="2342" y="370"/>
                </a:lnTo>
                <a:lnTo>
                  <a:pt x="2332" y="340"/>
                </a:lnTo>
                <a:lnTo>
                  <a:pt x="2321" y="312"/>
                </a:lnTo>
                <a:lnTo>
                  <a:pt x="2321" y="308"/>
                </a:lnTo>
                <a:lnTo>
                  <a:pt x="2322" y="303"/>
                </a:lnTo>
                <a:lnTo>
                  <a:pt x="2326" y="294"/>
                </a:lnTo>
                <a:lnTo>
                  <a:pt x="2335" y="277"/>
                </a:lnTo>
                <a:lnTo>
                  <a:pt x="2337" y="271"/>
                </a:lnTo>
                <a:lnTo>
                  <a:pt x="2345" y="259"/>
                </a:lnTo>
                <a:lnTo>
                  <a:pt x="2353" y="239"/>
                </a:lnTo>
                <a:lnTo>
                  <a:pt x="2357" y="228"/>
                </a:lnTo>
                <a:lnTo>
                  <a:pt x="2360" y="215"/>
                </a:lnTo>
                <a:lnTo>
                  <a:pt x="2363" y="202"/>
                </a:lnTo>
                <a:lnTo>
                  <a:pt x="2364" y="188"/>
                </a:lnTo>
                <a:lnTo>
                  <a:pt x="2364" y="174"/>
                </a:lnTo>
                <a:lnTo>
                  <a:pt x="2363" y="159"/>
                </a:lnTo>
                <a:lnTo>
                  <a:pt x="2359" y="146"/>
                </a:lnTo>
                <a:lnTo>
                  <a:pt x="2356" y="139"/>
                </a:lnTo>
                <a:lnTo>
                  <a:pt x="2353" y="131"/>
                </a:lnTo>
                <a:lnTo>
                  <a:pt x="2349" y="125"/>
                </a:lnTo>
                <a:lnTo>
                  <a:pt x="2343" y="118"/>
                </a:lnTo>
                <a:lnTo>
                  <a:pt x="2338" y="112"/>
                </a:lnTo>
                <a:lnTo>
                  <a:pt x="2331" y="105"/>
                </a:lnTo>
                <a:lnTo>
                  <a:pt x="2329" y="104"/>
                </a:lnTo>
                <a:lnTo>
                  <a:pt x="2323" y="100"/>
                </a:lnTo>
                <a:lnTo>
                  <a:pt x="2320" y="97"/>
                </a:lnTo>
                <a:lnTo>
                  <a:pt x="2317" y="94"/>
                </a:lnTo>
                <a:lnTo>
                  <a:pt x="2313" y="89"/>
                </a:lnTo>
                <a:lnTo>
                  <a:pt x="2310" y="84"/>
                </a:lnTo>
                <a:lnTo>
                  <a:pt x="2309" y="78"/>
                </a:lnTo>
                <a:lnTo>
                  <a:pt x="2307" y="72"/>
                </a:lnTo>
                <a:lnTo>
                  <a:pt x="2304" y="65"/>
                </a:lnTo>
                <a:lnTo>
                  <a:pt x="2299" y="56"/>
                </a:lnTo>
                <a:lnTo>
                  <a:pt x="2293" y="47"/>
                </a:lnTo>
                <a:lnTo>
                  <a:pt x="2283" y="37"/>
                </a:lnTo>
                <a:lnTo>
                  <a:pt x="2272" y="29"/>
                </a:lnTo>
                <a:lnTo>
                  <a:pt x="2257" y="19"/>
                </a:lnTo>
                <a:lnTo>
                  <a:pt x="2249" y="16"/>
                </a:lnTo>
                <a:lnTo>
                  <a:pt x="2241" y="13"/>
                </a:lnTo>
                <a:lnTo>
                  <a:pt x="2230" y="10"/>
                </a:lnTo>
                <a:lnTo>
                  <a:pt x="2219" y="7"/>
                </a:lnTo>
                <a:lnTo>
                  <a:pt x="2208" y="5"/>
                </a:lnTo>
                <a:lnTo>
                  <a:pt x="2194" y="4"/>
                </a:lnTo>
                <a:lnTo>
                  <a:pt x="2181" y="3"/>
                </a:lnTo>
                <a:lnTo>
                  <a:pt x="2165" y="3"/>
                </a:lnTo>
                <a:lnTo>
                  <a:pt x="2150" y="4"/>
                </a:lnTo>
                <a:lnTo>
                  <a:pt x="2132" y="5"/>
                </a:lnTo>
                <a:lnTo>
                  <a:pt x="2114" y="7"/>
                </a:lnTo>
                <a:lnTo>
                  <a:pt x="2095" y="10"/>
                </a:lnTo>
                <a:lnTo>
                  <a:pt x="2074" y="14"/>
                </a:lnTo>
                <a:lnTo>
                  <a:pt x="2051" y="20"/>
                </a:lnTo>
                <a:lnTo>
                  <a:pt x="2043" y="20"/>
                </a:lnTo>
                <a:lnTo>
                  <a:pt x="2021" y="22"/>
                </a:lnTo>
                <a:lnTo>
                  <a:pt x="1993" y="22"/>
                </a:lnTo>
                <a:lnTo>
                  <a:pt x="1978" y="21"/>
                </a:lnTo>
                <a:lnTo>
                  <a:pt x="1965" y="20"/>
                </a:lnTo>
                <a:lnTo>
                  <a:pt x="1952" y="17"/>
                </a:lnTo>
                <a:lnTo>
                  <a:pt x="1917" y="11"/>
                </a:lnTo>
                <a:lnTo>
                  <a:pt x="1893" y="7"/>
                </a:lnTo>
                <a:lnTo>
                  <a:pt x="1865" y="4"/>
                </a:lnTo>
                <a:lnTo>
                  <a:pt x="1836" y="2"/>
                </a:lnTo>
                <a:lnTo>
                  <a:pt x="1805" y="0"/>
                </a:lnTo>
                <a:lnTo>
                  <a:pt x="1773" y="1"/>
                </a:lnTo>
                <a:lnTo>
                  <a:pt x="1741" y="3"/>
                </a:lnTo>
                <a:lnTo>
                  <a:pt x="1725" y="4"/>
                </a:lnTo>
                <a:lnTo>
                  <a:pt x="1710" y="7"/>
                </a:lnTo>
                <a:lnTo>
                  <a:pt x="1694" y="10"/>
                </a:lnTo>
                <a:lnTo>
                  <a:pt x="1680" y="14"/>
                </a:lnTo>
                <a:lnTo>
                  <a:pt x="1665" y="19"/>
                </a:lnTo>
                <a:lnTo>
                  <a:pt x="1653" y="24"/>
                </a:lnTo>
                <a:lnTo>
                  <a:pt x="1639" y="32"/>
                </a:lnTo>
                <a:lnTo>
                  <a:pt x="1628" y="39"/>
                </a:lnTo>
                <a:lnTo>
                  <a:pt x="1616" y="47"/>
                </a:lnTo>
                <a:lnTo>
                  <a:pt x="1607" y="57"/>
                </a:lnTo>
                <a:lnTo>
                  <a:pt x="1599" y="68"/>
                </a:lnTo>
                <a:lnTo>
                  <a:pt x="1590" y="79"/>
                </a:lnTo>
                <a:lnTo>
                  <a:pt x="1545" y="148"/>
                </a:lnTo>
                <a:lnTo>
                  <a:pt x="1509" y="198"/>
                </a:lnTo>
                <a:lnTo>
                  <a:pt x="1495" y="216"/>
                </a:lnTo>
                <a:lnTo>
                  <a:pt x="1487" y="226"/>
                </a:lnTo>
                <a:lnTo>
                  <a:pt x="1481" y="234"/>
                </a:lnTo>
                <a:lnTo>
                  <a:pt x="1471" y="259"/>
                </a:lnTo>
                <a:lnTo>
                  <a:pt x="1465" y="275"/>
                </a:lnTo>
                <a:lnTo>
                  <a:pt x="1458" y="296"/>
                </a:lnTo>
                <a:lnTo>
                  <a:pt x="1451" y="320"/>
                </a:lnTo>
                <a:lnTo>
                  <a:pt x="1444" y="347"/>
                </a:lnTo>
                <a:lnTo>
                  <a:pt x="1439" y="376"/>
                </a:lnTo>
                <a:lnTo>
                  <a:pt x="1435" y="408"/>
                </a:lnTo>
                <a:lnTo>
                  <a:pt x="1433" y="443"/>
                </a:lnTo>
                <a:lnTo>
                  <a:pt x="1433" y="479"/>
                </a:lnTo>
                <a:lnTo>
                  <a:pt x="1434" y="497"/>
                </a:lnTo>
                <a:lnTo>
                  <a:pt x="1436" y="517"/>
                </a:lnTo>
                <a:lnTo>
                  <a:pt x="1438" y="537"/>
                </a:lnTo>
                <a:lnTo>
                  <a:pt x="1441" y="558"/>
                </a:lnTo>
                <a:lnTo>
                  <a:pt x="1445" y="578"/>
                </a:lnTo>
                <a:lnTo>
                  <a:pt x="1450" y="599"/>
                </a:lnTo>
                <a:lnTo>
                  <a:pt x="1457" y="621"/>
                </a:lnTo>
                <a:lnTo>
                  <a:pt x="1464" y="643"/>
                </a:lnTo>
                <a:lnTo>
                  <a:pt x="1468" y="661"/>
                </a:lnTo>
                <a:lnTo>
                  <a:pt x="1478" y="707"/>
                </a:lnTo>
                <a:lnTo>
                  <a:pt x="1483" y="735"/>
                </a:lnTo>
                <a:lnTo>
                  <a:pt x="1488" y="763"/>
                </a:lnTo>
                <a:lnTo>
                  <a:pt x="1491" y="790"/>
                </a:lnTo>
                <a:lnTo>
                  <a:pt x="1492" y="801"/>
                </a:lnTo>
                <a:lnTo>
                  <a:pt x="1491" y="813"/>
                </a:lnTo>
                <a:lnTo>
                  <a:pt x="1489" y="827"/>
                </a:lnTo>
                <a:lnTo>
                  <a:pt x="1487" y="842"/>
                </a:lnTo>
                <a:lnTo>
                  <a:pt x="1485" y="860"/>
                </a:lnTo>
                <a:lnTo>
                  <a:pt x="1485" y="878"/>
                </a:lnTo>
                <a:lnTo>
                  <a:pt x="1486" y="888"/>
                </a:lnTo>
                <a:lnTo>
                  <a:pt x="1488" y="896"/>
                </a:lnTo>
                <a:lnTo>
                  <a:pt x="1490" y="904"/>
                </a:lnTo>
                <a:lnTo>
                  <a:pt x="1493" y="910"/>
                </a:lnTo>
                <a:lnTo>
                  <a:pt x="1498" y="917"/>
                </a:lnTo>
                <a:lnTo>
                  <a:pt x="1503" y="921"/>
                </a:lnTo>
                <a:lnTo>
                  <a:pt x="1493" y="935"/>
                </a:lnTo>
                <a:lnTo>
                  <a:pt x="1478" y="954"/>
                </a:lnTo>
                <a:lnTo>
                  <a:pt x="1460" y="974"/>
                </a:lnTo>
                <a:lnTo>
                  <a:pt x="1436" y="995"/>
                </a:lnTo>
                <a:lnTo>
                  <a:pt x="1435" y="995"/>
                </a:lnTo>
                <a:lnTo>
                  <a:pt x="1433" y="999"/>
                </a:lnTo>
                <a:lnTo>
                  <a:pt x="1410" y="1018"/>
                </a:lnTo>
                <a:lnTo>
                  <a:pt x="1382" y="1037"/>
                </a:lnTo>
                <a:lnTo>
                  <a:pt x="1352" y="1057"/>
                </a:lnTo>
                <a:lnTo>
                  <a:pt x="1334" y="1066"/>
                </a:lnTo>
                <a:lnTo>
                  <a:pt x="1316" y="1075"/>
                </a:lnTo>
                <a:lnTo>
                  <a:pt x="1296" y="1085"/>
                </a:lnTo>
                <a:lnTo>
                  <a:pt x="1241" y="1112"/>
                </a:lnTo>
                <a:lnTo>
                  <a:pt x="1203" y="1130"/>
                </a:lnTo>
                <a:lnTo>
                  <a:pt x="1162" y="1153"/>
                </a:lnTo>
                <a:lnTo>
                  <a:pt x="1117" y="1179"/>
                </a:lnTo>
                <a:lnTo>
                  <a:pt x="1071" y="1208"/>
                </a:lnTo>
                <a:lnTo>
                  <a:pt x="1024" y="1239"/>
                </a:lnTo>
                <a:lnTo>
                  <a:pt x="1001" y="1256"/>
                </a:lnTo>
                <a:lnTo>
                  <a:pt x="978" y="1273"/>
                </a:lnTo>
                <a:lnTo>
                  <a:pt x="957" y="1291"/>
                </a:lnTo>
                <a:lnTo>
                  <a:pt x="935" y="1309"/>
                </a:lnTo>
                <a:lnTo>
                  <a:pt x="915" y="1327"/>
                </a:lnTo>
                <a:lnTo>
                  <a:pt x="895" y="1347"/>
                </a:lnTo>
                <a:lnTo>
                  <a:pt x="878" y="1366"/>
                </a:lnTo>
                <a:lnTo>
                  <a:pt x="861" y="1385"/>
                </a:lnTo>
                <a:lnTo>
                  <a:pt x="847" y="1405"/>
                </a:lnTo>
                <a:lnTo>
                  <a:pt x="833" y="1426"/>
                </a:lnTo>
                <a:lnTo>
                  <a:pt x="822" y="1446"/>
                </a:lnTo>
                <a:lnTo>
                  <a:pt x="813" y="1466"/>
                </a:lnTo>
                <a:lnTo>
                  <a:pt x="807" y="1487"/>
                </a:lnTo>
                <a:lnTo>
                  <a:pt x="804" y="1498"/>
                </a:lnTo>
                <a:lnTo>
                  <a:pt x="803" y="1508"/>
                </a:lnTo>
                <a:lnTo>
                  <a:pt x="789" y="1539"/>
                </a:lnTo>
                <a:lnTo>
                  <a:pt x="759" y="1610"/>
                </a:lnTo>
                <a:lnTo>
                  <a:pt x="742" y="1649"/>
                </a:lnTo>
                <a:lnTo>
                  <a:pt x="724" y="1685"/>
                </a:lnTo>
                <a:lnTo>
                  <a:pt x="716" y="1700"/>
                </a:lnTo>
                <a:lnTo>
                  <a:pt x="708" y="1713"/>
                </a:lnTo>
                <a:lnTo>
                  <a:pt x="700" y="1724"/>
                </a:lnTo>
                <a:lnTo>
                  <a:pt x="694" y="1730"/>
                </a:lnTo>
                <a:lnTo>
                  <a:pt x="683" y="1753"/>
                </a:lnTo>
                <a:lnTo>
                  <a:pt x="671" y="1778"/>
                </a:lnTo>
                <a:lnTo>
                  <a:pt x="658" y="1808"/>
                </a:lnTo>
                <a:lnTo>
                  <a:pt x="644" y="1840"/>
                </a:lnTo>
                <a:lnTo>
                  <a:pt x="633" y="1871"/>
                </a:lnTo>
                <a:lnTo>
                  <a:pt x="628" y="1887"/>
                </a:lnTo>
                <a:lnTo>
                  <a:pt x="625" y="1900"/>
                </a:lnTo>
                <a:lnTo>
                  <a:pt x="622" y="1911"/>
                </a:lnTo>
                <a:lnTo>
                  <a:pt x="621" y="1922"/>
                </a:lnTo>
                <a:lnTo>
                  <a:pt x="602" y="1975"/>
                </a:lnTo>
                <a:lnTo>
                  <a:pt x="554" y="2096"/>
                </a:lnTo>
                <a:lnTo>
                  <a:pt x="526" y="2164"/>
                </a:lnTo>
                <a:lnTo>
                  <a:pt x="499" y="2228"/>
                </a:lnTo>
                <a:lnTo>
                  <a:pt x="487" y="2256"/>
                </a:lnTo>
                <a:lnTo>
                  <a:pt x="475" y="2281"/>
                </a:lnTo>
                <a:lnTo>
                  <a:pt x="465" y="2300"/>
                </a:lnTo>
                <a:lnTo>
                  <a:pt x="456" y="2314"/>
                </a:lnTo>
                <a:lnTo>
                  <a:pt x="450" y="2331"/>
                </a:lnTo>
                <a:lnTo>
                  <a:pt x="434" y="2375"/>
                </a:lnTo>
                <a:lnTo>
                  <a:pt x="423" y="2406"/>
                </a:lnTo>
                <a:lnTo>
                  <a:pt x="413" y="2440"/>
                </a:lnTo>
                <a:lnTo>
                  <a:pt x="403" y="2479"/>
                </a:lnTo>
                <a:lnTo>
                  <a:pt x="392" y="2518"/>
                </a:lnTo>
                <a:lnTo>
                  <a:pt x="383" y="2560"/>
                </a:lnTo>
                <a:lnTo>
                  <a:pt x="376" y="2602"/>
                </a:lnTo>
                <a:lnTo>
                  <a:pt x="373" y="2623"/>
                </a:lnTo>
                <a:lnTo>
                  <a:pt x="371" y="2644"/>
                </a:lnTo>
                <a:lnTo>
                  <a:pt x="370" y="2665"/>
                </a:lnTo>
                <a:lnTo>
                  <a:pt x="369" y="2684"/>
                </a:lnTo>
                <a:lnTo>
                  <a:pt x="370" y="2704"/>
                </a:lnTo>
                <a:lnTo>
                  <a:pt x="371" y="2722"/>
                </a:lnTo>
                <a:lnTo>
                  <a:pt x="373" y="2740"/>
                </a:lnTo>
                <a:lnTo>
                  <a:pt x="378" y="2757"/>
                </a:lnTo>
                <a:lnTo>
                  <a:pt x="383" y="2772"/>
                </a:lnTo>
                <a:lnTo>
                  <a:pt x="388" y="2787"/>
                </a:lnTo>
                <a:lnTo>
                  <a:pt x="396" y="2800"/>
                </a:lnTo>
                <a:lnTo>
                  <a:pt x="405" y="2812"/>
                </a:lnTo>
                <a:lnTo>
                  <a:pt x="434" y="2838"/>
                </a:lnTo>
                <a:lnTo>
                  <a:pt x="499" y="2896"/>
                </a:lnTo>
                <a:lnTo>
                  <a:pt x="535" y="2927"/>
                </a:lnTo>
                <a:lnTo>
                  <a:pt x="570" y="2956"/>
                </a:lnTo>
                <a:lnTo>
                  <a:pt x="598" y="2977"/>
                </a:lnTo>
                <a:lnTo>
                  <a:pt x="607" y="2984"/>
                </a:lnTo>
                <a:lnTo>
                  <a:pt x="614" y="2987"/>
                </a:lnTo>
                <a:lnTo>
                  <a:pt x="614" y="2999"/>
                </a:lnTo>
                <a:lnTo>
                  <a:pt x="615" y="2999"/>
                </a:lnTo>
                <a:lnTo>
                  <a:pt x="615" y="3019"/>
                </a:lnTo>
                <a:lnTo>
                  <a:pt x="616" y="3049"/>
                </a:lnTo>
                <a:lnTo>
                  <a:pt x="618" y="3086"/>
                </a:lnTo>
                <a:lnTo>
                  <a:pt x="621" y="3104"/>
                </a:lnTo>
                <a:lnTo>
                  <a:pt x="625" y="3124"/>
                </a:lnTo>
                <a:lnTo>
                  <a:pt x="629" y="3143"/>
                </a:lnTo>
                <a:lnTo>
                  <a:pt x="634" y="3161"/>
                </a:lnTo>
                <a:lnTo>
                  <a:pt x="640" y="3179"/>
                </a:lnTo>
                <a:lnTo>
                  <a:pt x="648" y="3196"/>
                </a:lnTo>
                <a:lnTo>
                  <a:pt x="657" y="3210"/>
                </a:lnTo>
                <a:lnTo>
                  <a:pt x="662" y="3216"/>
                </a:lnTo>
                <a:lnTo>
                  <a:pt x="668" y="3223"/>
                </a:lnTo>
                <a:lnTo>
                  <a:pt x="674" y="3228"/>
                </a:lnTo>
                <a:lnTo>
                  <a:pt x="681" y="3233"/>
                </a:lnTo>
                <a:lnTo>
                  <a:pt x="687" y="3236"/>
                </a:lnTo>
                <a:lnTo>
                  <a:pt x="694" y="3240"/>
                </a:lnTo>
                <a:lnTo>
                  <a:pt x="709" y="3244"/>
                </a:lnTo>
                <a:lnTo>
                  <a:pt x="725" y="3251"/>
                </a:lnTo>
                <a:lnTo>
                  <a:pt x="747" y="3257"/>
                </a:lnTo>
                <a:lnTo>
                  <a:pt x="775" y="3264"/>
                </a:lnTo>
                <a:lnTo>
                  <a:pt x="806" y="3271"/>
                </a:lnTo>
                <a:lnTo>
                  <a:pt x="841" y="3278"/>
                </a:lnTo>
                <a:lnTo>
                  <a:pt x="880" y="3282"/>
                </a:lnTo>
                <a:lnTo>
                  <a:pt x="874" y="3313"/>
                </a:lnTo>
                <a:lnTo>
                  <a:pt x="864" y="3357"/>
                </a:lnTo>
                <a:lnTo>
                  <a:pt x="859" y="3378"/>
                </a:lnTo>
                <a:lnTo>
                  <a:pt x="853" y="3399"/>
                </a:lnTo>
                <a:lnTo>
                  <a:pt x="847" y="3417"/>
                </a:lnTo>
                <a:lnTo>
                  <a:pt x="843" y="3424"/>
                </a:lnTo>
                <a:lnTo>
                  <a:pt x="840" y="3429"/>
                </a:lnTo>
                <a:lnTo>
                  <a:pt x="836" y="3450"/>
                </a:lnTo>
                <a:lnTo>
                  <a:pt x="831" y="3475"/>
                </a:lnTo>
                <a:lnTo>
                  <a:pt x="826" y="3508"/>
                </a:lnTo>
                <a:lnTo>
                  <a:pt x="820" y="3549"/>
                </a:lnTo>
                <a:lnTo>
                  <a:pt x="814" y="3599"/>
                </a:lnTo>
                <a:lnTo>
                  <a:pt x="809" y="3654"/>
                </a:lnTo>
                <a:lnTo>
                  <a:pt x="806" y="3715"/>
                </a:lnTo>
                <a:lnTo>
                  <a:pt x="804" y="3782"/>
                </a:lnTo>
                <a:lnTo>
                  <a:pt x="804" y="3817"/>
                </a:lnTo>
                <a:lnTo>
                  <a:pt x="805" y="3852"/>
                </a:lnTo>
                <a:lnTo>
                  <a:pt x="806" y="3890"/>
                </a:lnTo>
                <a:lnTo>
                  <a:pt x="809" y="3927"/>
                </a:lnTo>
                <a:lnTo>
                  <a:pt x="812" y="3965"/>
                </a:lnTo>
                <a:lnTo>
                  <a:pt x="816" y="4005"/>
                </a:lnTo>
                <a:lnTo>
                  <a:pt x="822" y="4044"/>
                </a:lnTo>
                <a:lnTo>
                  <a:pt x="828" y="4085"/>
                </a:lnTo>
                <a:lnTo>
                  <a:pt x="836" y="4125"/>
                </a:lnTo>
                <a:lnTo>
                  <a:pt x="844" y="4166"/>
                </a:lnTo>
                <a:lnTo>
                  <a:pt x="855" y="4207"/>
                </a:lnTo>
                <a:lnTo>
                  <a:pt x="867" y="4248"/>
                </a:lnTo>
                <a:lnTo>
                  <a:pt x="880" y="4289"/>
                </a:lnTo>
                <a:lnTo>
                  <a:pt x="894" y="4331"/>
                </a:lnTo>
                <a:lnTo>
                  <a:pt x="916" y="4384"/>
                </a:lnTo>
                <a:lnTo>
                  <a:pt x="965" y="4505"/>
                </a:lnTo>
                <a:lnTo>
                  <a:pt x="992" y="4573"/>
                </a:lnTo>
                <a:lnTo>
                  <a:pt x="1017" y="4638"/>
                </a:lnTo>
                <a:lnTo>
                  <a:pt x="1035" y="4690"/>
                </a:lnTo>
                <a:lnTo>
                  <a:pt x="1043" y="4709"/>
                </a:lnTo>
                <a:lnTo>
                  <a:pt x="1046" y="4723"/>
                </a:lnTo>
                <a:lnTo>
                  <a:pt x="1068" y="4781"/>
                </a:lnTo>
                <a:lnTo>
                  <a:pt x="1091" y="4842"/>
                </a:lnTo>
                <a:lnTo>
                  <a:pt x="1119" y="4915"/>
                </a:lnTo>
                <a:lnTo>
                  <a:pt x="1150" y="4989"/>
                </a:lnTo>
                <a:lnTo>
                  <a:pt x="1166" y="5026"/>
                </a:lnTo>
                <a:lnTo>
                  <a:pt x="1181" y="5059"/>
                </a:lnTo>
                <a:lnTo>
                  <a:pt x="1195" y="5089"/>
                </a:lnTo>
                <a:lnTo>
                  <a:pt x="1209" y="5116"/>
                </a:lnTo>
                <a:lnTo>
                  <a:pt x="1221" y="5137"/>
                </a:lnTo>
                <a:lnTo>
                  <a:pt x="1226" y="5145"/>
                </a:lnTo>
                <a:lnTo>
                  <a:pt x="1231" y="5151"/>
                </a:lnTo>
                <a:lnTo>
                  <a:pt x="1231" y="5152"/>
                </a:lnTo>
                <a:lnTo>
                  <a:pt x="1232" y="5153"/>
                </a:lnTo>
                <a:lnTo>
                  <a:pt x="1230" y="5158"/>
                </a:lnTo>
                <a:lnTo>
                  <a:pt x="1222" y="5173"/>
                </a:lnTo>
                <a:lnTo>
                  <a:pt x="1215" y="5182"/>
                </a:lnTo>
                <a:lnTo>
                  <a:pt x="1207" y="5194"/>
                </a:lnTo>
                <a:lnTo>
                  <a:pt x="1196" y="5207"/>
                </a:lnTo>
                <a:lnTo>
                  <a:pt x="1184" y="5221"/>
                </a:lnTo>
                <a:lnTo>
                  <a:pt x="1161" y="5266"/>
                </a:lnTo>
                <a:lnTo>
                  <a:pt x="1138" y="5315"/>
                </a:lnTo>
                <a:lnTo>
                  <a:pt x="1111" y="5372"/>
                </a:lnTo>
                <a:lnTo>
                  <a:pt x="1084" y="5433"/>
                </a:lnTo>
                <a:lnTo>
                  <a:pt x="1072" y="5463"/>
                </a:lnTo>
                <a:lnTo>
                  <a:pt x="1061" y="5491"/>
                </a:lnTo>
                <a:lnTo>
                  <a:pt x="1052" y="5517"/>
                </a:lnTo>
                <a:lnTo>
                  <a:pt x="1045" y="5540"/>
                </a:lnTo>
                <a:lnTo>
                  <a:pt x="1039" y="5560"/>
                </a:lnTo>
                <a:lnTo>
                  <a:pt x="1038" y="5568"/>
                </a:lnTo>
                <a:lnTo>
                  <a:pt x="1038" y="5575"/>
                </a:lnTo>
                <a:lnTo>
                  <a:pt x="1032" y="5596"/>
                </a:lnTo>
                <a:lnTo>
                  <a:pt x="1016" y="5646"/>
                </a:lnTo>
                <a:lnTo>
                  <a:pt x="1006" y="5674"/>
                </a:lnTo>
                <a:lnTo>
                  <a:pt x="996" y="5701"/>
                </a:lnTo>
                <a:lnTo>
                  <a:pt x="986" y="5724"/>
                </a:lnTo>
                <a:lnTo>
                  <a:pt x="980" y="5733"/>
                </a:lnTo>
                <a:lnTo>
                  <a:pt x="976" y="5740"/>
                </a:lnTo>
                <a:lnTo>
                  <a:pt x="950" y="5810"/>
                </a:lnTo>
                <a:lnTo>
                  <a:pt x="924" y="5884"/>
                </a:lnTo>
                <a:lnTo>
                  <a:pt x="894" y="5969"/>
                </a:lnTo>
                <a:lnTo>
                  <a:pt x="864" y="6058"/>
                </a:lnTo>
                <a:lnTo>
                  <a:pt x="837" y="6140"/>
                </a:lnTo>
                <a:lnTo>
                  <a:pt x="827" y="6175"/>
                </a:lnTo>
                <a:lnTo>
                  <a:pt x="819" y="6206"/>
                </a:lnTo>
                <a:lnTo>
                  <a:pt x="813" y="6230"/>
                </a:lnTo>
                <a:lnTo>
                  <a:pt x="811" y="6247"/>
                </a:lnTo>
                <a:lnTo>
                  <a:pt x="765" y="6347"/>
                </a:lnTo>
                <a:lnTo>
                  <a:pt x="717" y="6452"/>
                </a:lnTo>
                <a:lnTo>
                  <a:pt x="660" y="6575"/>
                </a:lnTo>
                <a:lnTo>
                  <a:pt x="600" y="6703"/>
                </a:lnTo>
                <a:lnTo>
                  <a:pt x="543" y="6820"/>
                </a:lnTo>
                <a:lnTo>
                  <a:pt x="517" y="6871"/>
                </a:lnTo>
                <a:lnTo>
                  <a:pt x="495" y="6915"/>
                </a:lnTo>
                <a:lnTo>
                  <a:pt x="476" y="6949"/>
                </a:lnTo>
                <a:lnTo>
                  <a:pt x="462" y="6972"/>
                </a:lnTo>
                <a:lnTo>
                  <a:pt x="443" y="7010"/>
                </a:lnTo>
                <a:lnTo>
                  <a:pt x="423" y="7051"/>
                </a:lnTo>
                <a:lnTo>
                  <a:pt x="400" y="7099"/>
                </a:lnTo>
                <a:lnTo>
                  <a:pt x="379" y="7149"/>
                </a:lnTo>
                <a:lnTo>
                  <a:pt x="359" y="7197"/>
                </a:lnTo>
                <a:lnTo>
                  <a:pt x="351" y="7218"/>
                </a:lnTo>
                <a:lnTo>
                  <a:pt x="345" y="7235"/>
                </a:lnTo>
                <a:lnTo>
                  <a:pt x="341" y="7250"/>
                </a:lnTo>
                <a:lnTo>
                  <a:pt x="340" y="7261"/>
                </a:lnTo>
                <a:lnTo>
                  <a:pt x="336" y="7274"/>
                </a:lnTo>
                <a:lnTo>
                  <a:pt x="332" y="7286"/>
                </a:lnTo>
                <a:lnTo>
                  <a:pt x="327" y="7302"/>
                </a:lnTo>
                <a:lnTo>
                  <a:pt x="320" y="7318"/>
                </a:lnTo>
                <a:lnTo>
                  <a:pt x="310" y="7334"/>
                </a:lnTo>
                <a:lnTo>
                  <a:pt x="305" y="7341"/>
                </a:lnTo>
                <a:lnTo>
                  <a:pt x="300" y="7348"/>
                </a:lnTo>
                <a:lnTo>
                  <a:pt x="295" y="7354"/>
                </a:lnTo>
                <a:lnTo>
                  <a:pt x="288" y="7359"/>
                </a:lnTo>
                <a:lnTo>
                  <a:pt x="278" y="7374"/>
                </a:lnTo>
                <a:lnTo>
                  <a:pt x="268" y="7391"/>
                </a:lnTo>
                <a:lnTo>
                  <a:pt x="256" y="7411"/>
                </a:lnTo>
                <a:lnTo>
                  <a:pt x="245" y="7433"/>
                </a:lnTo>
                <a:lnTo>
                  <a:pt x="240" y="7445"/>
                </a:lnTo>
                <a:lnTo>
                  <a:pt x="236" y="7455"/>
                </a:lnTo>
                <a:lnTo>
                  <a:pt x="232" y="7467"/>
                </a:lnTo>
                <a:lnTo>
                  <a:pt x="231" y="7476"/>
                </a:lnTo>
                <a:lnTo>
                  <a:pt x="230" y="7485"/>
                </a:lnTo>
                <a:lnTo>
                  <a:pt x="231" y="7494"/>
                </a:lnTo>
                <a:lnTo>
                  <a:pt x="236" y="7498"/>
                </a:lnTo>
                <a:lnTo>
                  <a:pt x="248" y="7506"/>
                </a:lnTo>
                <a:lnTo>
                  <a:pt x="240" y="7508"/>
                </a:lnTo>
                <a:lnTo>
                  <a:pt x="232" y="7511"/>
                </a:lnTo>
                <a:lnTo>
                  <a:pt x="226" y="7515"/>
                </a:lnTo>
                <a:lnTo>
                  <a:pt x="220" y="7521"/>
                </a:lnTo>
                <a:lnTo>
                  <a:pt x="215" y="7528"/>
                </a:lnTo>
                <a:lnTo>
                  <a:pt x="211" y="7536"/>
                </a:lnTo>
                <a:lnTo>
                  <a:pt x="209" y="7546"/>
                </a:lnTo>
                <a:lnTo>
                  <a:pt x="208" y="7559"/>
                </a:lnTo>
                <a:lnTo>
                  <a:pt x="206" y="7567"/>
                </a:lnTo>
                <a:lnTo>
                  <a:pt x="204" y="7587"/>
                </a:lnTo>
                <a:lnTo>
                  <a:pt x="202" y="7598"/>
                </a:lnTo>
                <a:lnTo>
                  <a:pt x="199" y="7611"/>
                </a:lnTo>
                <a:lnTo>
                  <a:pt x="195" y="7623"/>
                </a:lnTo>
                <a:lnTo>
                  <a:pt x="189" y="7635"/>
                </a:lnTo>
                <a:lnTo>
                  <a:pt x="176" y="7650"/>
                </a:lnTo>
                <a:lnTo>
                  <a:pt x="149" y="7688"/>
                </a:lnTo>
                <a:lnTo>
                  <a:pt x="135" y="7709"/>
                </a:lnTo>
                <a:lnTo>
                  <a:pt x="123" y="7730"/>
                </a:lnTo>
                <a:lnTo>
                  <a:pt x="118" y="7739"/>
                </a:lnTo>
                <a:lnTo>
                  <a:pt x="115" y="7749"/>
                </a:lnTo>
                <a:lnTo>
                  <a:pt x="113" y="7756"/>
                </a:lnTo>
                <a:lnTo>
                  <a:pt x="112" y="7761"/>
                </a:lnTo>
                <a:lnTo>
                  <a:pt x="105" y="7768"/>
                </a:lnTo>
                <a:lnTo>
                  <a:pt x="87" y="7784"/>
                </a:lnTo>
                <a:lnTo>
                  <a:pt x="77" y="7794"/>
                </a:lnTo>
                <a:lnTo>
                  <a:pt x="66" y="7805"/>
                </a:lnTo>
                <a:lnTo>
                  <a:pt x="58" y="7816"/>
                </a:lnTo>
                <a:lnTo>
                  <a:pt x="53" y="7827"/>
                </a:lnTo>
                <a:lnTo>
                  <a:pt x="42" y="7837"/>
                </a:lnTo>
                <a:lnTo>
                  <a:pt x="30" y="7849"/>
                </a:lnTo>
                <a:lnTo>
                  <a:pt x="19" y="7865"/>
                </a:lnTo>
                <a:lnTo>
                  <a:pt x="14" y="7873"/>
                </a:lnTo>
                <a:lnTo>
                  <a:pt x="8" y="7883"/>
                </a:lnTo>
                <a:lnTo>
                  <a:pt x="4" y="7892"/>
                </a:lnTo>
                <a:lnTo>
                  <a:pt x="2" y="7901"/>
                </a:lnTo>
                <a:lnTo>
                  <a:pt x="0" y="7911"/>
                </a:lnTo>
                <a:lnTo>
                  <a:pt x="0" y="7920"/>
                </a:lnTo>
                <a:lnTo>
                  <a:pt x="3" y="7928"/>
                </a:lnTo>
                <a:lnTo>
                  <a:pt x="7" y="7938"/>
                </a:lnTo>
                <a:lnTo>
                  <a:pt x="44" y="7956"/>
                </a:lnTo>
                <a:lnTo>
                  <a:pt x="83" y="7975"/>
                </a:lnTo>
                <a:lnTo>
                  <a:pt x="131" y="7997"/>
                </a:lnTo>
                <a:lnTo>
                  <a:pt x="184" y="8018"/>
                </a:lnTo>
                <a:lnTo>
                  <a:pt x="211" y="8029"/>
                </a:lnTo>
                <a:lnTo>
                  <a:pt x="237" y="8038"/>
                </a:lnTo>
                <a:lnTo>
                  <a:pt x="261" y="8045"/>
                </a:lnTo>
                <a:lnTo>
                  <a:pt x="285" y="8052"/>
                </a:lnTo>
                <a:lnTo>
                  <a:pt x="307" y="8056"/>
                </a:lnTo>
                <a:lnTo>
                  <a:pt x="326" y="8057"/>
                </a:lnTo>
                <a:lnTo>
                  <a:pt x="350" y="8060"/>
                </a:lnTo>
                <a:lnTo>
                  <a:pt x="404" y="8065"/>
                </a:lnTo>
                <a:lnTo>
                  <a:pt x="434" y="8068"/>
                </a:lnTo>
                <a:lnTo>
                  <a:pt x="461" y="8070"/>
                </a:lnTo>
                <a:lnTo>
                  <a:pt x="483" y="8071"/>
                </a:lnTo>
                <a:lnTo>
                  <a:pt x="492" y="8071"/>
                </a:lnTo>
                <a:lnTo>
                  <a:pt x="497" y="8070"/>
                </a:lnTo>
                <a:lnTo>
                  <a:pt x="501" y="8067"/>
                </a:lnTo>
                <a:lnTo>
                  <a:pt x="505" y="8064"/>
                </a:lnTo>
                <a:lnTo>
                  <a:pt x="511" y="8062"/>
                </a:lnTo>
                <a:lnTo>
                  <a:pt x="520" y="8060"/>
                </a:lnTo>
                <a:lnTo>
                  <a:pt x="530" y="8060"/>
                </a:lnTo>
                <a:lnTo>
                  <a:pt x="543" y="8062"/>
                </a:lnTo>
                <a:lnTo>
                  <a:pt x="549" y="8064"/>
                </a:lnTo>
                <a:lnTo>
                  <a:pt x="556" y="8067"/>
                </a:lnTo>
                <a:lnTo>
                  <a:pt x="583" y="8083"/>
                </a:lnTo>
                <a:lnTo>
                  <a:pt x="614" y="8098"/>
                </a:lnTo>
                <a:lnTo>
                  <a:pt x="655" y="8117"/>
                </a:lnTo>
                <a:lnTo>
                  <a:pt x="677" y="8126"/>
                </a:lnTo>
                <a:lnTo>
                  <a:pt x="701" y="8136"/>
                </a:lnTo>
                <a:lnTo>
                  <a:pt x="726" y="8145"/>
                </a:lnTo>
                <a:lnTo>
                  <a:pt x="753" y="8153"/>
                </a:lnTo>
                <a:lnTo>
                  <a:pt x="780" y="8161"/>
                </a:lnTo>
                <a:lnTo>
                  <a:pt x="807" y="8167"/>
                </a:lnTo>
                <a:lnTo>
                  <a:pt x="835" y="8172"/>
                </a:lnTo>
                <a:lnTo>
                  <a:pt x="862" y="8176"/>
                </a:lnTo>
                <a:lnTo>
                  <a:pt x="941" y="8177"/>
                </a:lnTo>
                <a:lnTo>
                  <a:pt x="1022" y="8178"/>
                </a:lnTo>
                <a:lnTo>
                  <a:pt x="1116" y="8178"/>
                </a:lnTo>
                <a:lnTo>
                  <a:pt x="1212" y="8177"/>
                </a:lnTo>
                <a:lnTo>
                  <a:pt x="1257" y="8175"/>
                </a:lnTo>
                <a:lnTo>
                  <a:pt x="1299" y="8173"/>
                </a:lnTo>
                <a:lnTo>
                  <a:pt x="1334" y="8171"/>
                </a:lnTo>
                <a:lnTo>
                  <a:pt x="1364" y="8167"/>
                </a:lnTo>
                <a:lnTo>
                  <a:pt x="1376" y="8165"/>
                </a:lnTo>
                <a:lnTo>
                  <a:pt x="1386" y="8163"/>
                </a:lnTo>
                <a:lnTo>
                  <a:pt x="1393" y="8160"/>
                </a:lnTo>
                <a:lnTo>
                  <a:pt x="1398" y="8156"/>
                </a:lnTo>
                <a:lnTo>
                  <a:pt x="1404" y="8149"/>
                </a:lnTo>
                <a:lnTo>
                  <a:pt x="1408" y="8141"/>
                </a:lnTo>
                <a:lnTo>
                  <a:pt x="1412" y="8131"/>
                </a:lnTo>
                <a:lnTo>
                  <a:pt x="1413" y="8124"/>
                </a:lnTo>
                <a:lnTo>
                  <a:pt x="1414" y="8118"/>
                </a:lnTo>
                <a:lnTo>
                  <a:pt x="1414" y="8111"/>
                </a:lnTo>
                <a:lnTo>
                  <a:pt x="1413" y="8105"/>
                </a:lnTo>
                <a:lnTo>
                  <a:pt x="1411" y="8097"/>
                </a:lnTo>
                <a:lnTo>
                  <a:pt x="1407" y="8090"/>
                </a:lnTo>
                <a:lnTo>
                  <a:pt x="1402" y="8083"/>
                </a:lnTo>
                <a:lnTo>
                  <a:pt x="1395" y="8076"/>
                </a:lnTo>
                <a:lnTo>
                  <a:pt x="1396" y="8071"/>
                </a:lnTo>
                <a:lnTo>
                  <a:pt x="1399" y="8059"/>
                </a:lnTo>
                <a:lnTo>
                  <a:pt x="1402" y="8041"/>
                </a:lnTo>
                <a:lnTo>
                  <a:pt x="1402" y="8030"/>
                </a:lnTo>
                <a:lnTo>
                  <a:pt x="1401" y="8018"/>
                </a:lnTo>
                <a:lnTo>
                  <a:pt x="1398" y="8007"/>
                </a:lnTo>
                <a:lnTo>
                  <a:pt x="1395" y="7994"/>
                </a:lnTo>
                <a:lnTo>
                  <a:pt x="1390" y="7981"/>
                </a:lnTo>
                <a:lnTo>
                  <a:pt x="1384" y="7969"/>
                </a:lnTo>
                <a:lnTo>
                  <a:pt x="1375" y="7956"/>
                </a:lnTo>
                <a:lnTo>
                  <a:pt x="1363" y="7944"/>
                </a:lnTo>
                <a:lnTo>
                  <a:pt x="1350" y="7932"/>
                </a:lnTo>
                <a:lnTo>
                  <a:pt x="1333" y="7921"/>
                </a:lnTo>
                <a:lnTo>
                  <a:pt x="1322" y="7918"/>
                </a:lnTo>
                <a:lnTo>
                  <a:pt x="1308" y="7915"/>
                </a:lnTo>
                <a:lnTo>
                  <a:pt x="1290" y="7912"/>
                </a:lnTo>
                <a:lnTo>
                  <a:pt x="1265" y="7909"/>
                </a:lnTo>
                <a:lnTo>
                  <a:pt x="1233" y="7907"/>
                </a:lnTo>
                <a:lnTo>
                  <a:pt x="1216" y="7909"/>
                </a:lnTo>
                <a:lnTo>
                  <a:pt x="1197" y="7909"/>
                </a:lnTo>
                <a:lnTo>
                  <a:pt x="1176" y="7911"/>
                </a:lnTo>
                <a:lnTo>
                  <a:pt x="1155" y="7914"/>
                </a:lnTo>
                <a:lnTo>
                  <a:pt x="1135" y="7907"/>
                </a:lnTo>
                <a:lnTo>
                  <a:pt x="1114" y="7900"/>
                </a:lnTo>
                <a:lnTo>
                  <a:pt x="1089" y="7889"/>
                </a:lnTo>
                <a:lnTo>
                  <a:pt x="1075" y="7883"/>
                </a:lnTo>
                <a:lnTo>
                  <a:pt x="1060" y="7875"/>
                </a:lnTo>
                <a:lnTo>
                  <a:pt x="1046" y="7867"/>
                </a:lnTo>
                <a:lnTo>
                  <a:pt x="1031" y="7858"/>
                </a:lnTo>
                <a:lnTo>
                  <a:pt x="1017" y="7847"/>
                </a:lnTo>
                <a:lnTo>
                  <a:pt x="1003" y="7836"/>
                </a:lnTo>
                <a:lnTo>
                  <a:pt x="991" y="7823"/>
                </a:lnTo>
                <a:lnTo>
                  <a:pt x="978" y="7810"/>
                </a:lnTo>
                <a:lnTo>
                  <a:pt x="942" y="7750"/>
                </a:lnTo>
                <a:lnTo>
                  <a:pt x="909" y="7697"/>
                </a:lnTo>
                <a:lnTo>
                  <a:pt x="892" y="7672"/>
                </a:lnTo>
                <a:lnTo>
                  <a:pt x="878" y="7651"/>
                </a:lnTo>
                <a:lnTo>
                  <a:pt x="886" y="7662"/>
                </a:lnTo>
                <a:lnTo>
                  <a:pt x="894" y="7675"/>
                </a:lnTo>
                <a:lnTo>
                  <a:pt x="903" y="7679"/>
                </a:lnTo>
                <a:lnTo>
                  <a:pt x="910" y="7683"/>
                </a:lnTo>
                <a:lnTo>
                  <a:pt x="919" y="7687"/>
                </a:lnTo>
                <a:lnTo>
                  <a:pt x="928" y="7689"/>
                </a:lnTo>
                <a:lnTo>
                  <a:pt x="932" y="7689"/>
                </a:lnTo>
                <a:lnTo>
                  <a:pt x="936" y="7688"/>
                </a:lnTo>
                <a:lnTo>
                  <a:pt x="939" y="7685"/>
                </a:lnTo>
                <a:lnTo>
                  <a:pt x="941" y="7682"/>
                </a:lnTo>
                <a:lnTo>
                  <a:pt x="943" y="7678"/>
                </a:lnTo>
                <a:lnTo>
                  <a:pt x="943" y="7672"/>
                </a:lnTo>
                <a:lnTo>
                  <a:pt x="945" y="7644"/>
                </a:lnTo>
                <a:lnTo>
                  <a:pt x="946" y="7614"/>
                </a:lnTo>
                <a:lnTo>
                  <a:pt x="949" y="7578"/>
                </a:lnTo>
                <a:lnTo>
                  <a:pt x="953" y="7540"/>
                </a:lnTo>
                <a:lnTo>
                  <a:pt x="960" y="7505"/>
                </a:lnTo>
                <a:lnTo>
                  <a:pt x="963" y="7488"/>
                </a:lnTo>
                <a:lnTo>
                  <a:pt x="967" y="7474"/>
                </a:lnTo>
                <a:lnTo>
                  <a:pt x="971" y="7462"/>
                </a:lnTo>
                <a:lnTo>
                  <a:pt x="976" y="7453"/>
                </a:lnTo>
                <a:lnTo>
                  <a:pt x="985" y="7444"/>
                </a:lnTo>
                <a:lnTo>
                  <a:pt x="994" y="7432"/>
                </a:lnTo>
                <a:lnTo>
                  <a:pt x="1004" y="7418"/>
                </a:lnTo>
                <a:lnTo>
                  <a:pt x="1014" y="7400"/>
                </a:lnTo>
                <a:lnTo>
                  <a:pt x="1019" y="7391"/>
                </a:lnTo>
                <a:lnTo>
                  <a:pt x="1023" y="7381"/>
                </a:lnTo>
                <a:lnTo>
                  <a:pt x="1026" y="7369"/>
                </a:lnTo>
                <a:lnTo>
                  <a:pt x="1028" y="7358"/>
                </a:lnTo>
                <a:lnTo>
                  <a:pt x="1030" y="7346"/>
                </a:lnTo>
                <a:lnTo>
                  <a:pt x="1030" y="7334"/>
                </a:lnTo>
                <a:lnTo>
                  <a:pt x="1038" y="7302"/>
                </a:lnTo>
                <a:lnTo>
                  <a:pt x="1048" y="7266"/>
                </a:lnTo>
                <a:lnTo>
                  <a:pt x="1060" y="7225"/>
                </a:lnTo>
                <a:lnTo>
                  <a:pt x="1075" y="7181"/>
                </a:lnTo>
                <a:lnTo>
                  <a:pt x="1083" y="7160"/>
                </a:lnTo>
                <a:lnTo>
                  <a:pt x="1091" y="7139"/>
                </a:lnTo>
                <a:lnTo>
                  <a:pt x="1101" y="7120"/>
                </a:lnTo>
                <a:lnTo>
                  <a:pt x="1110" y="7102"/>
                </a:lnTo>
                <a:lnTo>
                  <a:pt x="1120" y="7088"/>
                </a:lnTo>
                <a:lnTo>
                  <a:pt x="1130" y="7077"/>
                </a:lnTo>
                <a:lnTo>
                  <a:pt x="1161" y="7034"/>
                </a:lnTo>
                <a:lnTo>
                  <a:pt x="1193" y="6988"/>
                </a:lnTo>
                <a:lnTo>
                  <a:pt x="1230" y="6933"/>
                </a:lnTo>
                <a:lnTo>
                  <a:pt x="1270" y="6874"/>
                </a:lnTo>
                <a:lnTo>
                  <a:pt x="1306" y="6815"/>
                </a:lnTo>
                <a:lnTo>
                  <a:pt x="1322" y="6788"/>
                </a:lnTo>
                <a:lnTo>
                  <a:pt x="1335" y="6763"/>
                </a:lnTo>
                <a:lnTo>
                  <a:pt x="1347" y="6741"/>
                </a:lnTo>
                <a:lnTo>
                  <a:pt x="1355" y="6723"/>
                </a:lnTo>
                <a:lnTo>
                  <a:pt x="1392" y="6652"/>
                </a:lnTo>
                <a:lnTo>
                  <a:pt x="1433" y="6579"/>
                </a:lnTo>
                <a:lnTo>
                  <a:pt x="1479" y="6495"/>
                </a:lnTo>
                <a:lnTo>
                  <a:pt x="1529" y="6410"/>
                </a:lnTo>
                <a:lnTo>
                  <a:pt x="1553" y="6370"/>
                </a:lnTo>
                <a:lnTo>
                  <a:pt x="1575" y="6333"/>
                </a:lnTo>
                <a:lnTo>
                  <a:pt x="1596" y="6302"/>
                </a:lnTo>
                <a:lnTo>
                  <a:pt x="1613" y="6277"/>
                </a:lnTo>
                <a:lnTo>
                  <a:pt x="1628" y="6258"/>
                </a:lnTo>
                <a:lnTo>
                  <a:pt x="1634" y="6253"/>
                </a:lnTo>
                <a:lnTo>
                  <a:pt x="1639" y="6249"/>
                </a:lnTo>
                <a:lnTo>
                  <a:pt x="1652" y="6287"/>
                </a:lnTo>
                <a:lnTo>
                  <a:pt x="1687" y="6390"/>
                </a:lnTo>
                <a:lnTo>
                  <a:pt x="1739" y="6538"/>
                </a:lnTo>
                <a:lnTo>
                  <a:pt x="1770" y="6623"/>
                </a:lnTo>
                <a:lnTo>
                  <a:pt x="1803" y="6712"/>
                </a:lnTo>
                <a:lnTo>
                  <a:pt x="1838" y="6805"/>
                </a:lnTo>
                <a:lnTo>
                  <a:pt x="1874" y="6896"/>
                </a:lnTo>
                <a:lnTo>
                  <a:pt x="1910" y="6984"/>
                </a:lnTo>
                <a:lnTo>
                  <a:pt x="1946" y="7067"/>
                </a:lnTo>
                <a:lnTo>
                  <a:pt x="1964" y="7107"/>
                </a:lnTo>
                <a:lnTo>
                  <a:pt x="1981" y="7144"/>
                </a:lnTo>
                <a:lnTo>
                  <a:pt x="1998" y="7178"/>
                </a:lnTo>
                <a:lnTo>
                  <a:pt x="2015" y="7210"/>
                </a:lnTo>
                <a:lnTo>
                  <a:pt x="2030" y="7239"/>
                </a:lnTo>
                <a:lnTo>
                  <a:pt x="2046" y="7264"/>
                </a:lnTo>
                <a:lnTo>
                  <a:pt x="2060" y="7286"/>
                </a:lnTo>
                <a:lnTo>
                  <a:pt x="2075" y="7305"/>
                </a:lnTo>
                <a:lnTo>
                  <a:pt x="2081" y="7313"/>
                </a:lnTo>
                <a:lnTo>
                  <a:pt x="2087" y="7322"/>
                </a:lnTo>
                <a:lnTo>
                  <a:pt x="2095" y="7335"/>
                </a:lnTo>
                <a:lnTo>
                  <a:pt x="2102" y="7349"/>
                </a:lnTo>
                <a:lnTo>
                  <a:pt x="2109" y="7366"/>
                </a:lnTo>
                <a:lnTo>
                  <a:pt x="2111" y="7374"/>
                </a:lnTo>
                <a:lnTo>
                  <a:pt x="2113" y="7384"/>
                </a:lnTo>
                <a:lnTo>
                  <a:pt x="2114" y="7393"/>
                </a:lnTo>
                <a:lnTo>
                  <a:pt x="2115" y="7402"/>
                </a:lnTo>
                <a:lnTo>
                  <a:pt x="2124" y="7439"/>
                </a:lnTo>
                <a:lnTo>
                  <a:pt x="2134" y="7476"/>
                </a:lnTo>
                <a:lnTo>
                  <a:pt x="2147" y="7521"/>
                </a:lnTo>
                <a:lnTo>
                  <a:pt x="2155" y="7543"/>
                </a:lnTo>
                <a:lnTo>
                  <a:pt x="2162" y="7565"/>
                </a:lnTo>
                <a:lnTo>
                  <a:pt x="2170" y="7587"/>
                </a:lnTo>
                <a:lnTo>
                  <a:pt x="2180" y="7606"/>
                </a:lnTo>
                <a:lnTo>
                  <a:pt x="2188" y="7623"/>
                </a:lnTo>
                <a:lnTo>
                  <a:pt x="2197" y="7637"/>
                </a:lnTo>
                <a:lnTo>
                  <a:pt x="2201" y="7643"/>
                </a:lnTo>
                <a:lnTo>
                  <a:pt x="2207" y="7647"/>
                </a:lnTo>
                <a:lnTo>
                  <a:pt x="2211" y="7651"/>
                </a:lnTo>
                <a:lnTo>
                  <a:pt x="2215" y="7653"/>
                </a:lnTo>
                <a:lnTo>
                  <a:pt x="2244" y="7653"/>
                </a:lnTo>
                <a:lnTo>
                  <a:pt x="2226" y="7654"/>
                </a:lnTo>
                <a:lnTo>
                  <a:pt x="2215" y="7653"/>
                </a:lnTo>
                <a:lnTo>
                  <a:pt x="2216" y="7663"/>
                </a:lnTo>
                <a:lnTo>
                  <a:pt x="2217" y="7688"/>
                </a:lnTo>
                <a:lnTo>
                  <a:pt x="2216" y="7704"/>
                </a:lnTo>
                <a:lnTo>
                  <a:pt x="2215" y="7722"/>
                </a:lnTo>
                <a:lnTo>
                  <a:pt x="2213" y="7740"/>
                </a:lnTo>
                <a:lnTo>
                  <a:pt x="2210" y="7759"/>
                </a:lnTo>
                <a:lnTo>
                  <a:pt x="2208" y="7775"/>
                </a:lnTo>
                <a:lnTo>
                  <a:pt x="2204" y="7810"/>
                </a:lnTo>
                <a:lnTo>
                  <a:pt x="2202" y="7831"/>
                </a:lnTo>
                <a:lnTo>
                  <a:pt x="2201" y="7850"/>
                </a:lnTo>
                <a:lnTo>
                  <a:pt x="2202" y="7867"/>
                </a:lnTo>
                <a:lnTo>
                  <a:pt x="2203" y="7873"/>
                </a:lnTo>
                <a:lnTo>
                  <a:pt x="2204" y="7878"/>
                </a:lnTo>
                <a:lnTo>
                  <a:pt x="2198" y="7909"/>
                </a:lnTo>
                <a:lnTo>
                  <a:pt x="2194" y="7934"/>
                </a:lnTo>
                <a:lnTo>
                  <a:pt x="2191" y="7956"/>
                </a:lnTo>
                <a:lnTo>
                  <a:pt x="2189" y="7970"/>
                </a:lnTo>
                <a:lnTo>
                  <a:pt x="2186" y="7982"/>
                </a:lnTo>
                <a:lnTo>
                  <a:pt x="2185" y="7998"/>
                </a:lnTo>
                <a:lnTo>
                  <a:pt x="2184" y="8013"/>
                </a:lnTo>
                <a:lnTo>
                  <a:pt x="2184" y="8021"/>
                </a:lnTo>
                <a:lnTo>
                  <a:pt x="2185" y="8028"/>
                </a:lnTo>
                <a:lnTo>
                  <a:pt x="2187" y="8033"/>
                </a:lnTo>
                <a:lnTo>
                  <a:pt x="2189" y="8038"/>
                </a:lnTo>
                <a:lnTo>
                  <a:pt x="2192" y="8041"/>
                </a:lnTo>
                <a:lnTo>
                  <a:pt x="2196" y="8043"/>
                </a:lnTo>
                <a:lnTo>
                  <a:pt x="2238" y="8048"/>
                </a:lnTo>
                <a:lnTo>
                  <a:pt x="2283" y="8052"/>
                </a:lnTo>
                <a:lnTo>
                  <a:pt x="2342" y="8056"/>
                </a:lnTo>
                <a:lnTo>
                  <a:pt x="2410" y="8059"/>
                </a:lnTo>
                <a:lnTo>
                  <a:pt x="2483" y="8061"/>
                </a:lnTo>
                <a:lnTo>
                  <a:pt x="2520" y="8062"/>
                </a:lnTo>
                <a:lnTo>
                  <a:pt x="2558" y="8062"/>
                </a:lnTo>
                <a:lnTo>
                  <a:pt x="2596" y="8061"/>
                </a:lnTo>
                <a:lnTo>
                  <a:pt x="2632" y="8059"/>
                </a:lnTo>
                <a:lnTo>
                  <a:pt x="2637" y="8059"/>
                </a:lnTo>
                <a:lnTo>
                  <a:pt x="2648" y="8058"/>
                </a:lnTo>
                <a:lnTo>
                  <a:pt x="2655" y="8057"/>
                </a:lnTo>
                <a:lnTo>
                  <a:pt x="2660" y="8055"/>
                </a:lnTo>
                <a:lnTo>
                  <a:pt x="2663" y="8053"/>
                </a:lnTo>
                <a:lnTo>
                  <a:pt x="2664" y="8051"/>
                </a:lnTo>
                <a:lnTo>
                  <a:pt x="2664" y="8049"/>
                </a:lnTo>
                <a:lnTo>
                  <a:pt x="2664" y="7995"/>
                </a:lnTo>
                <a:lnTo>
                  <a:pt x="2666" y="7992"/>
                </a:lnTo>
                <a:lnTo>
                  <a:pt x="2668" y="7987"/>
                </a:lnTo>
                <a:lnTo>
                  <a:pt x="2671" y="7983"/>
                </a:lnTo>
                <a:lnTo>
                  <a:pt x="2676" y="7979"/>
                </a:lnTo>
                <a:lnTo>
                  <a:pt x="2684" y="7975"/>
                </a:lnTo>
                <a:lnTo>
                  <a:pt x="2693" y="7972"/>
                </a:lnTo>
                <a:lnTo>
                  <a:pt x="2705" y="7970"/>
                </a:lnTo>
                <a:lnTo>
                  <a:pt x="2716" y="7969"/>
                </a:lnTo>
                <a:lnTo>
                  <a:pt x="2743" y="7964"/>
                </a:lnTo>
                <a:lnTo>
                  <a:pt x="2762" y="7959"/>
                </a:lnTo>
                <a:lnTo>
                  <a:pt x="2782" y="7953"/>
                </a:lnTo>
                <a:lnTo>
                  <a:pt x="2804" y="7945"/>
                </a:lnTo>
                <a:lnTo>
                  <a:pt x="2828" y="7936"/>
                </a:lnTo>
                <a:lnTo>
                  <a:pt x="2852" y="7923"/>
                </a:lnTo>
                <a:lnTo>
                  <a:pt x="2863" y="7917"/>
                </a:lnTo>
                <a:lnTo>
                  <a:pt x="2875" y="7910"/>
                </a:lnTo>
                <a:lnTo>
                  <a:pt x="2885" y="7901"/>
                </a:lnTo>
                <a:lnTo>
                  <a:pt x="2896" y="7893"/>
                </a:lnTo>
                <a:lnTo>
                  <a:pt x="2907" y="7883"/>
                </a:lnTo>
                <a:lnTo>
                  <a:pt x="2916" y="7873"/>
                </a:lnTo>
                <a:lnTo>
                  <a:pt x="2925" y="7862"/>
                </a:lnTo>
                <a:lnTo>
                  <a:pt x="2934" y="7850"/>
                </a:lnTo>
                <a:lnTo>
                  <a:pt x="2941" y="7838"/>
                </a:lnTo>
                <a:lnTo>
                  <a:pt x="2948" y="7826"/>
                </a:lnTo>
                <a:lnTo>
                  <a:pt x="2953" y="7811"/>
                </a:lnTo>
                <a:lnTo>
                  <a:pt x="2959" y="7796"/>
                </a:lnTo>
                <a:lnTo>
                  <a:pt x="2963" y="7781"/>
                </a:lnTo>
                <a:lnTo>
                  <a:pt x="2965" y="7764"/>
                </a:lnTo>
                <a:lnTo>
                  <a:pt x="2966" y="7754"/>
                </a:lnTo>
                <a:lnTo>
                  <a:pt x="2965" y="7743"/>
                </a:lnTo>
                <a:lnTo>
                  <a:pt x="2964" y="7729"/>
                </a:lnTo>
                <a:lnTo>
                  <a:pt x="2961" y="7717"/>
                </a:lnTo>
                <a:lnTo>
                  <a:pt x="2959" y="7710"/>
                </a:lnTo>
                <a:lnTo>
                  <a:pt x="2956" y="7705"/>
                </a:lnTo>
                <a:lnTo>
                  <a:pt x="2952" y="7701"/>
                </a:lnTo>
                <a:lnTo>
                  <a:pt x="2947" y="7697"/>
                </a:lnTo>
                <a:lnTo>
                  <a:pt x="2942" y="7695"/>
                </a:lnTo>
                <a:lnTo>
                  <a:pt x="2935" y="7694"/>
                </a:lnTo>
                <a:lnTo>
                  <a:pt x="2933" y="7683"/>
                </a:lnTo>
                <a:lnTo>
                  <a:pt x="2928" y="7671"/>
                </a:lnTo>
                <a:lnTo>
                  <a:pt x="2922" y="7657"/>
                </a:lnTo>
                <a:lnTo>
                  <a:pt x="2914" y="7643"/>
                </a:lnTo>
                <a:lnTo>
                  <a:pt x="2910" y="7637"/>
                </a:lnTo>
                <a:lnTo>
                  <a:pt x="2905" y="7629"/>
                </a:lnTo>
                <a:lnTo>
                  <a:pt x="2898" y="7623"/>
                </a:lnTo>
                <a:lnTo>
                  <a:pt x="2892" y="7618"/>
                </a:lnTo>
                <a:lnTo>
                  <a:pt x="2885" y="7613"/>
                </a:lnTo>
                <a:lnTo>
                  <a:pt x="2877" y="7609"/>
                </a:lnTo>
                <a:lnTo>
                  <a:pt x="2868" y="7605"/>
                </a:lnTo>
                <a:lnTo>
                  <a:pt x="2859" y="7603"/>
                </a:lnTo>
                <a:lnTo>
                  <a:pt x="2853" y="7599"/>
                </a:lnTo>
                <a:lnTo>
                  <a:pt x="2844" y="7597"/>
                </a:lnTo>
                <a:lnTo>
                  <a:pt x="2832" y="7595"/>
                </a:lnTo>
                <a:lnTo>
                  <a:pt x="2819" y="7594"/>
                </a:lnTo>
                <a:lnTo>
                  <a:pt x="2801" y="7594"/>
                </a:lnTo>
                <a:lnTo>
                  <a:pt x="2781" y="7595"/>
                </a:lnTo>
                <a:lnTo>
                  <a:pt x="2759" y="7599"/>
                </a:lnTo>
                <a:lnTo>
                  <a:pt x="2751" y="7600"/>
                </a:lnTo>
                <a:lnTo>
                  <a:pt x="2743" y="7600"/>
                </a:lnTo>
                <a:lnTo>
                  <a:pt x="2733" y="7600"/>
                </a:lnTo>
                <a:lnTo>
                  <a:pt x="2720" y="7598"/>
                </a:lnTo>
                <a:lnTo>
                  <a:pt x="2707" y="7595"/>
                </a:lnTo>
                <a:lnTo>
                  <a:pt x="2700" y="7592"/>
                </a:lnTo>
                <a:lnTo>
                  <a:pt x="2693" y="7589"/>
                </a:lnTo>
                <a:lnTo>
                  <a:pt x="2687" y="7585"/>
                </a:lnTo>
                <a:lnTo>
                  <a:pt x="2681" y="7581"/>
                </a:lnTo>
                <a:lnTo>
                  <a:pt x="2680" y="7576"/>
                </a:lnTo>
                <a:lnTo>
                  <a:pt x="2678" y="7563"/>
                </a:lnTo>
                <a:lnTo>
                  <a:pt x="2674" y="7549"/>
                </a:lnTo>
                <a:lnTo>
                  <a:pt x="2671" y="7540"/>
                </a:lnTo>
                <a:lnTo>
                  <a:pt x="2668" y="7534"/>
                </a:lnTo>
                <a:lnTo>
                  <a:pt x="2672" y="7527"/>
                </a:lnTo>
                <a:lnTo>
                  <a:pt x="2678" y="7524"/>
                </a:lnTo>
                <a:lnTo>
                  <a:pt x="2682" y="7521"/>
                </a:lnTo>
                <a:lnTo>
                  <a:pt x="2687" y="7517"/>
                </a:lnTo>
                <a:lnTo>
                  <a:pt x="2691" y="7512"/>
                </a:lnTo>
                <a:lnTo>
                  <a:pt x="2694" y="7507"/>
                </a:lnTo>
                <a:lnTo>
                  <a:pt x="2695" y="7504"/>
                </a:lnTo>
                <a:lnTo>
                  <a:pt x="2695" y="7501"/>
                </a:lnTo>
                <a:lnTo>
                  <a:pt x="2695" y="7498"/>
                </a:lnTo>
                <a:lnTo>
                  <a:pt x="2694" y="7494"/>
                </a:lnTo>
                <a:lnTo>
                  <a:pt x="2685" y="7472"/>
                </a:lnTo>
                <a:lnTo>
                  <a:pt x="2662" y="7421"/>
                </a:lnTo>
                <a:lnTo>
                  <a:pt x="2647" y="7390"/>
                </a:lnTo>
                <a:lnTo>
                  <a:pt x="2632" y="7359"/>
                </a:lnTo>
                <a:lnTo>
                  <a:pt x="2615" y="7331"/>
                </a:lnTo>
                <a:lnTo>
                  <a:pt x="2607" y="7318"/>
                </a:lnTo>
                <a:lnTo>
                  <a:pt x="2600" y="7307"/>
                </a:lnTo>
                <a:lnTo>
                  <a:pt x="2576" y="7268"/>
                </a:lnTo>
                <a:lnTo>
                  <a:pt x="2552" y="7228"/>
                </a:lnTo>
                <a:lnTo>
                  <a:pt x="2524" y="7178"/>
                </a:lnTo>
                <a:lnTo>
                  <a:pt x="2496" y="7125"/>
                </a:lnTo>
                <a:lnTo>
                  <a:pt x="2484" y="7099"/>
                </a:lnTo>
                <a:lnTo>
                  <a:pt x="2472" y="7074"/>
                </a:lnTo>
                <a:lnTo>
                  <a:pt x="2462" y="7051"/>
                </a:lnTo>
                <a:lnTo>
                  <a:pt x="2454" y="7029"/>
                </a:lnTo>
                <a:lnTo>
                  <a:pt x="2449" y="7009"/>
                </a:lnTo>
                <a:lnTo>
                  <a:pt x="2448" y="7001"/>
                </a:lnTo>
                <a:lnTo>
                  <a:pt x="2448" y="6994"/>
                </a:lnTo>
                <a:lnTo>
                  <a:pt x="2432" y="6931"/>
                </a:lnTo>
                <a:lnTo>
                  <a:pt x="2393" y="6789"/>
                </a:lnTo>
                <a:lnTo>
                  <a:pt x="2370" y="6709"/>
                </a:lnTo>
                <a:lnTo>
                  <a:pt x="2349" y="6633"/>
                </a:lnTo>
                <a:lnTo>
                  <a:pt x="2329" y="6568"/>
                </a:lnTo>
                <a:lnTo>
                  <a:pt x="2320" y="6543"/>
                </a:lnTo>
                <a:lnTo>
                  <a:pt x="2312" y="6525"/>
                </a:lnTo>
                <a:lnTo>
                  <a:pt x="2297" y="6491"/>
                </a:lnTo>
                <a:lnTo>
                  <a:pt x="2281" y="6456"/>
                </a:lnTo>
                <a:lnTo>
                  <a:pt x="2263" y="6414"/>
                </a:lnTo>
                <a:lnTo>
                  <a:pt x="2245" y="6368"/>
                </a:lnTo>
                <a:lnTo>
                  <a:pt x="2237" y="6345"/>
                </a:lnTo>
                <a:lnTo>
                  <a:pt x="2229" y="6323"/>
                </a:lnTo>
                <a:lnTo>
                  <a:pt x="2223" y="6302"/>
                </a:lnTo>
                <a:lnTo>
                  <a:pt x="2219" y="6283"/>
                </a:lnTo>
                <a:lnTo>
                  <a:pt x="2216" y="6266"/>
                </a:lnTo>
                <a:lnTo>
                  <a:pt x="2215" y="6252"/>
                </a:lnTo>
                <a:lnTo>
                  <a:pt x="2215" y="6248"/>
                </a:lnTo>
                <a:lnTo>
                  <a:pt x="2212" y="6238"/>
                </a:lnTo>
                <a:lnTo>
                  <a:pt x="2209" y="6231"/>
                </a:lnTo>
                <a:lnTo>
                  <a:pt x="2203" y="6223"/>
                </a:lnTo>
                <a:lnTo>
                  <a:pt x="2198" y="6214"/>
                </a:lnTo>
                <a:lnTo>
                  <a:pt x="2191" y="6206"/>
                </a:lnTo>
                <a:lnTo>
                  <a:pt x="2188" y="6180"/>
                </a:lnTo>
                <a:lnTo>
                  <a:pt x="2186" y="6153"/>
                </a:lnTo>
                <a:lnTo>
                  <a:pt x="2184" y="6119"/>
                </a:lnTo>
                <a:lnTo>
                  <a:pt x="2183" y="6083"/>
                </a:lnTo>
                <a:lnTo>
                  <a:pt x="2183" y="6065"/>
                </a:lnTo>
                <a:lnTo>
                  <a:pt x="2184" y="6047"/>
                </a:lnTo>
                <a:lnTo>
                  <a:pt x="2186" y="6030"/>
                </a:lnTo>
                <a:lnTo>
                  <a:pt x="2188" y="6014"/>
                </a:lnTo>
                <a:lnTo>
                  <a:pt x="2192" y="5999"/>
                </a:lnTo>
                <a:lnTo>
                  <a:pt x="2196" y="5986"/>
                </a:lnTo>
                <a:lnTo>
                  <a:pt x="2195" y="5966"/>
                </a:lnTo>
                <a:lnTo>
                  <a:pt x="2193" y="5909"/>
                </a:lnTo>
                <a:lnTo>
                  <a:pt x="2191" y="5870"/>
                </a:lnTo>
                <a:lnTo>
                  <a:pt x="2188" y="5827"/>
                </a:lnTo>
                <a:lnTo>
                  <a:pt x="2183" y="5778"/>
                </a:lnTo>
                <a:lnTo>
                  <a:pt x="2178" y="5726"/>
                </a:lnTo>
                <a:lnTo>
                  <a:pt x="2170" y="5672"/>
                </a:lnTo>
                <a:lnTo>
                  <a:pt x="2162" y="5617"/>
                </a:lnTo>
                <a:lnTo>
                  <a:pt x="2153" y="5563"/>
                </a:lnTo>
                <a:lnTo>
                  <a:pt x="2140" y="5509"/>
                </a:lnTo>
                <a:lnTo>
                  <a:pt x="2134" y="5483"/>
                </a:lnTo>
                <a:lnTo>
                  <a:pt x="2127" y="5458"/>
                </a:lnTo>
                <a:lnTo>
                  <a:pt x="2118" y="5434"/>
                </a:lnTo>
                <a:lnTo>
                  <a:pt x="2110" y="5411"/>
                </a:lnTo>
                <a:lnTo>
                  <a:pt x="2102" y="5389"/>
                </a:lnTo>
                <a:lnTo>
                  <a:pt x="2092" y="5368"/>
                </a:lnTo>
                <a:lnTo>
                  <a:pt x="2082" y="5349"/>
                </a:lnTo>
                <a:lnTo>
                  <a:pt x="2072" y="5332"/>
                </a:lnTo>
                <a:lnTo>
                  <a:pt x="2070" y="5329"/>
                </a:lnTo>
                <a:lnTo>
                  <a:pt x="2067" y="5320"/>
                </a:lnTo>
                <a:lnTo>
                  <a:pt x="2061" y="5306"/>
                </a:lnTo>
                <a:lnTo>
                  <a:pt x="2056" y="5287"/>
                </a:lnTo>
                <a:lnTo>
                  <a:pt x="2054" y="5276"/>
                </a:lnTo>
                <a:lnTo>
                  <a:pt x="2052" y="5262"/>
                </a:lnTo>
                <a:lnTo>
                  <a:pt x="2051" y="5249"/>
                </a:lnTo>
                <a:lnTo>
                  <a:pt x="2050" y="5233"/>
                </a:lnTo>
                <a:lnTo>
                  <a:pt x="2051" y="5218"/>
                </a:lnTo>
                <a:lnTo>
                  <a:pt x="2052" y="5200"/>
                </a:lnTo>
                <a:lnTo>
                  <a:pt x="2054" y="5181"/>
                </a:lnTo>
                <a:lnTo>
                  <a:pt x="2058" y="5162"/>
                </a:lnTo>
                <a:lnTo>
                  <a:pt x="2071" y="5121"/>
                </a:lnTo>
                <a:lnTo>
                  <a:pt x="2103" y="5026"/>
                </a:lnTo>
                <a:lnTo>
                  <a:pt x="2124" y="4969"/>
                </a:lnTo>
                <a:lnTo>
                  <a:pt x="2145" y="4912"/>
                </a:lnTo>
                <a:lnTo>
                  <a:pt x="2167" y="4858"/>
                </a:lnTo>
                <a:lnTo>
                  <a:pt x="2178" y="4834"/>
                </a:lnTo>
                <a:lnTo>
                  <a:pt x="2188" y="4812"/>
                </a:lnTo>
                <a:lnTo>
                  <a:pt x="2190" y="4808"/>
                </a:lnTo>
                <a:lnTo>
                  <a:pt x="2196" y="4796"/>
                </a:lnTo>
                <a:lnTo>
                  <a:pt x="2203" y="4777"/>
                </a:lnTo>
                <a:lnTo>
                  <a:pt x="2213" y="4748"/>
                </a:lnTo>
                <a:lnTo>
                  <a:pt x="2217" y="4731"/>
                </a:lnTo>
                <a:lnTo>
                  <a:pt x="2221" y="4711"/>
                </a:lnTo>
                <a:lnTo>
                  <a:pt x="2225" y="4691"/>
                </a:lnTo>
                <a:lnTo>
                  <a:pt x="2229" y="4667"/>
                </a:lnTo>
                <a:lnTo>
                  <a:pt x="2232" y="4642"/>
                </a:lnTo>
                <a:lnTo>
                  <a:pt x="2235" y="4614"/>
                </a:lnTo>
                <a:lnTo>
                  <a:pt x="2237" y="4584"/>
                </a:lnTo>
                <a:lnTo>
                  <a:pt x="2237" y="4553"/>
                </a:lnTo>
                <a:lnTo>
                  <a:pt x="2247" y="4435"/>
                </a:lnTo>
                <a:lnTo>
                  <a:pt x="2256" y="4313"/>
                </a:lnTo>
                <a:lnTo>
                  <a:pt x="2266" y="4172"/>
                </a:lnTo>
                <a:lnTo>
                  <a:pt x="2269" y="4099"/>
                </a:lnTo>
                <a:lnTo>
                  <a:pt x="2273" y="4028"/>
                </a:lnTo>
                <a:lnTo>
                  <a:pt x="2275" y="3959"/>
                </a:lnTo>
                <a:lnTo>
                  <a:pt x="2276" y="3897"/>
                </a:lnTo>
                <a:lnTo>
                  <a:pt x="2275" y="3842"/>
                </a:lnTo>
                <a:lnTo>
                  <a:pt x="2274" y="3818"/>
                </a:lnTo>
                <a:lnTo>
                  <a:pt x="2273" y="3796"/>
                </a:lnTo>
                <a:lnTo>
                  <a:pt x="2271" y="3778"/>
                </a:lnTo>
                <a:lnTo>
                  <a:pt x="2268" y="3763"/>
                </a:lnTo>
                <a:lnTo>
                  <a:pt x="2265" y="3751"/>
                </a:lnTo>
                <a:lnTo>
                  <a:pt x="2262" y="3743"/>
                </a:lnTo>
                <a:lnTo>
                  <a:pt x="2255" y="3729"/>
                </a:lnTo>
                <a:lnTo>
                  <a:pt x="2243" y="3694"/>
                </a:lnTo>
                <a:lnTo>
                  <a:pt x="2229" y="3653"/>
                </a:lnTo>
                <a:lnTo>
                  <a:pt x="2224" y="3635"/>
                </a:lnTo>
                <a:lnTo>
                  <a:pt x="2221" y="3619"/>
                </a:lnTo>
                <a:lnTo>
                  <a:pt x="2218" y="3601"/>
                </a:lnTo>
                <a:lnTo>
                  <a:pt x="2210" y="3560"/>
                </a:lnTo>
                <a:lnTo>
                  <a:pt x="2206" y="3535"/>
                </a:lnTo>
                <a:lnTo>
                  <a:pt x="2199" y="3511"/>
                </a:lnTo>
                <a:lnTo>
                  <a:pt x="2194" y="3490"/>
                </a:lnTo>
                <a:lnTo>
                  <a:pt x="2188" y="3475"/>
                </a:lnTo>
                <a:lnTo>
                  <a:pt x="2200" y="3476"/>
                </a:lnTo>
                <a:lnTo>
                  <a:pt x="2213" y="3476"/>
                </a:lnTo>
                <a:lnTo>
                  <a:pt x="2224" y="3474"/>
                </a:lnTo>
                <a:lnTo>
                  <a:pt x="2237" y="3470"/>
                </a:lnTo>
                <a:lnTo>
                  <a:pt x="2247" y="3469"/>
                </a:lnTo>
                <a:lnTo>
                  <a:pt x="2257" y="3468"/>
                </a:lnTo>
                <a:lnTo>
                  <a:pt x="2270" y="3464"/>
                </a:lnTo>
                <a:lnTo>
                  <a:pt x="2282" y="3460"/>
                </a:lnTo>
                <a:lnTo>
                  <a:pt x="2289" y="3458"/>
                </a:lnTo>
                <a:lnTo>
                  <a:pt x="2294" y="3455"/>
                </a:lnTo>
                <a:lnTo>
                  <a:pt x="2299" y="3452"/>
                </a:lnTo>
                <a:lnTo>
                  <a:pt x="2303" y="3448"/>
                </a:lnTo>
                <a:lnTo>
                  <a:pt x="2305" y="3443"/>
                </a:lnTo>
                <a:lnTo>
                  <a:pt x="2307" y="3437"/>
                </a:lnTo>
                <a:lnTo>
                  <a:pt x="2310" y="3422"/>
                </a:lnTo>
                <a:lnTo>
                  <a:pt x="2313" y="3404"/>
                </a:lnTo>
                <a:lnTo>
                  <a:pt x="2315" y="3382"/>
                </a:lnTo>
                <a:lnTo>
                  <a:pt x="2318" y="3358"/>
                </a:lnTo>
                <a:lnTo>
                  <a:pt x="2318" y="3345"/>
                </a:lnTo>
                <a:lnTo>
                  <a:pt x="2317" y="3332"/>
                </a:lnTo>
                <a:lnTo>
                  <a:pt x="2314" y="3317"/>
                </a:lnTo>
                <a:lnTo>
                  <a:pt x="2312" y="3304"/>
                </a:lnTo>
                <a:lnTo>
                  <a:pt x="2309" y="3291"/>
                </a:lnTo>
                <a:lnTo>
                  <a:pt x="2304" y="3278"/>
                </a:lnTo>
                <a:lnTo>
                  <a:pt x="2303" y="3255"/>
                </a:lnTo>
                <a:lnTo>
                  <a:pt x="2303" y="3229"/>
                </a:lnTo>
                <a:lnTo>
                  <a:pt x="2303" y="3198"/>
                </a:lnTo>
                <a:lnTo>
                  <a:pt x="2305" y="3180"/>
                </a:lnTo>
                <a:lnTo>
                  <a:pt x="2306" y="3163"/>
                </a:lnTo>
                <a:lnTo>
                  <a:pt x="2309" y="3144"/>
                </a:lnTo>
                <a:lnTo>
                  <a:pt x="2312" y="3126"/>
                </a:lnTo>
                <a:lnTo>
                  <a:pt x="2317" y="3108"/>
                </a:lnTo>
                <a:lnTo>
                  <a:pt x="2323" y="3091"/>
                </a:lnTo>
                <a:lnTo>
                  <a:pt x="2329" y="3074"/>
                </a:lnTo>
                <a:lnTo>
                  <a:pt x="2337" y="3059"/>
                </a:lnTo>
                <a:lnTo>
                  <a:pt x="2345" y="3029"/>
                </a:lnTo>
                <a:lnTo>
                  <a:pt x="2352" y="2998"/>
                </a:lnTo>
                <a:lnTo>
                  <a:pt x="2359" y="2960"/>
                </a:lnTo>
                <a:lnTo>
                  <a:pt x="2365" y="2922"/>
                </a:lnTo>
                <a:lnTo>
                  <a:pt x="2368" y="2903"/>
                </a:lnTo>
                <a:lnTo>
                  <a:pt x="2370" y="2884"/>
                </a:lnTo>
                <a:lnTo>
                  <a:pt x="2372" y="2869"/>
                </a:lnTo>
                <a:lnTo>
                  <a:pt x="2372" y="2854"/>
                </a:lnTo>
                <a:lnTo>
                  <a:pt x="2369" y="2843"/>
                </a:lnTo>
                <a:lnTo>
                  <a:pt x="2366" y="2834"/>
                </a:lnTo>
                <a:lnTo>
                  <a:pt x="2398" y="2865"/>
                </a:lnTo>
                <a:lnTo>
                  <a:pt x="2471" y="2933"/>
                </a:lnTo>
                <a:lnTo>
                  <a:pt x="2512" y="2971"/>
                </a:lnTo>
                <a:lnTo>
                  <a:pt x="2550" y="3004"/>
                </a:lnTo>
                <a:lnTo>
                  <a:pt x="2580" y="3030"/>
                </a:lnTo>
                <a:lnTo>
                  <a:pt x="2591" y="3038"/>
                </a:lnTo>
                <a:lnTo>
                  <a:pt x="2600" y="3042"/>
                </a:lnTo>
                <a:lnTo>
                  <a:pt x="2611" y="3053"/>
                </a:lnTo>
                <a:lnTo>
                  <a:pt x="2639" y="3077"/>
                </a:lnTo>
                <a:lnTo>
                  <a:pt x="2670" y="3108"/>
                </a:lnTo>
                <a:lnTo>
                  <a:pt x="2683" y="3121"/>
                </a:lnTo>
                <a:lnTo>
                  <a:pt x="2692" y="3131"/>
                </a:lnTo>
                <a:lnTo>
                  <a:pt x="2719" y="3151"/>
                </a:lnTo>
                <a:lnTo>
                  <a:pt x="2749" y="3170"/>
                </a:lnTo>
                <a:lnTo>
                  <a:pt x="2786" y="3193"/>
                </a:lnTo>
                <a:lnTo>
                  <a:pt x="2808" y="3204"/>
                </a:lnTo>
                <a:lnTo>
                  <a:pt x="2830" y="3214"/>
                </a:lnTo>
                <a:lnTo>
                  <a:pt x="2853" y="3225"/>
                </a:lnTo>
                <a:lnTo>
                  <a:pt x="2877" y="3234"/>
                </a:lnTo>
                <a:lnTo>
                  <a:pt x="2900" y="3242"/>
                </a:lnTo>
                <a:lnTo>
                  <a:pt x="2923" y="3249"/>
                </a:lnTo>
                <a:lnTo>
                  <a:pt x="2945" y="3252"/>
                </a:lnTo>
                <a:lnTo>
                  <a:pt x="2957" y="3253"/>
                </a:lnTo>
                <a:lnTo>
                  <a:pt x="2968" y="3254"/>
                </a:lnTo>
                <a:lnTo>
                  <a:pt x="2993" y="3254"/>
                </a:lnTo>
                <a:lnTo>
                  <a:pt x="3021" y="3255"/>
                </a:lnTo>
                <a:lnTo>
                  <a:pt x="3053" y="3258"/>
                </a:lnTo>
                <a:lnTo>
                  <a:pt x="3071" y="3260"/>
                </a:lnTo>
                <a:lnTo>
                  <a:pt x="3088" y="3263"/>
                </a:lnTo>
                <a:lnTo>
                  <a:pt x="3106" y="3267"/>
                </a:lnTo>
                <a:lnTo>
                  <a:pt x="3123" y="3272"/>
                </a:lnTo>
                <a:lnTo>
                  <a:pt x="3138" y="3279"/>
                </a:lnTo>
                <a:lnTo>
                  <a:pt x="3153" y="3286"/>
                </a:lnTo>
                <a:lnTo>
                  <a:pt x="3165" y="3295"/>
                </a:lnTo>
                <a:lnTo>
                  <a:pt x="3171" y="3299"/>
                </a:lnTo>
                <a:lnTo>
                  <a:pt x="3175" y="3305"/>
                </a:lnTo>
                <a:lnTo>
                  <a:pt x="3202" y="3320"/>
                </a:lnTo>
                <a:lnTo>
                  <a:pt x="3233" y="3336"/>
                </a:lnTo>
                <a:lnTo>
                  <a:pt x="3270" y="3353"/>
                </a:lnTo>
                <a:lnTo>
                  <a:pt x="3291" y="3363"/>
                </a:lnTo>
                <a:lnTo>
                  <a:pt x="3312" y="3372"/>
                </a:lnTo>
                <a:lnTo>
                  <a:pt x="3335" y="3380"/>
                </a:lnTo>
                <a:lnTo>
                  <a:pt x="3359" y="3388"/>
                </a:lnTo>
                <a:lnTo>
                  <a:pt x="3382" y="3395"/>
                </a:lnTo>
                <a:lnTo>
                  <a:pt x="3405" y="3400"/>
                </a:lnTo>
                <a:lnTo>
                  <a:pt x="3428" y="3403"/>
                </a:lnTo>
                <a:lnTo>
                  <a:pt x="3449" y="3405"/>
                </a:lnTo>
                <a:lnTo>
                  <a:pt x="3458" y="3407"/>
                </a:lnTo>
                <a:lnTo>
                  <a:pt x="3482" y="3414"/>
                </a:lnTo>
                <a:lnTo>
                  <a:pt x="3496" y="3419"/>
                </a:lnTo>
                <a:lnTo>
                  <a:pt x="3514" y="3425"/>
                </a:lnTo>
                <a:lnTo>
                  <a:pt x="3531" y="3433"/>
                </a:lnTo>
                <a:lnTo>
                  <a:pt x="3549" y="3443"/>
                </a:lnTo>
                <a:lnTo>
                  <a:pt x="3561" y="3451"/>
                </a:lnTo>
                <a:lnTo>
                  <a:pt x="3576" y="3459"/>
                </a:lnTo>
                <a:lnTo>
                  <a:pt x="3594" y="3469"/>
                </a:lnTo>
                <a:lnTo>
                  <a:pt x="3613" y="3478"/>
                </a:lnTo>
                <a:lnTo>
                  <a:pt x="3635" y="3486"/>
                </a:lnTo>
                <a:lnTo>
                  <a:pt x="3646" y="3489"/>
                </a:lnTo>
                <a:lnTo>
                  <a:pt x="3657" y="3491"/>
                </a:lnTo>
                <a:lnTo>
                  <a:pt x="3668" y="3492"/>
                </a:lnTo>
                <a:lnTo>
                  <a:pt x="3679" y="3492"/>
                </a:lnTo>
                <a:lnTo>
                  <a:pt x="3679" y="3493"/>
                </a:lnTo>
                <a:lnTo>
                  <a:pt x="3685" y="3499"/>
                </a:lnTo>
                <a:lnTo>
                  <a:pt x="3693" y="3503"/>
                </a:lnTo>
                <a:lnTo>
                  <a:pt x="3704" y="3506"/>
                </a:lnTo>
                <a:lnTo>
                  <a:pt x="3714" y="3509"/>
                </a:lnTo>
                <a:lnTo>
                  <a:pt x="3738" y="3512"/>
                </a:lnTo>
                <a:lnTo>
                  <a:pt x="3762" y="3515"/>
                </a:lnTo>
                <a:lnTo>
                  <a:pt x="3784" y="3516"/>
                </a:lnTo>
                <a:lnTo>
                  <a:pt x="3803" y="3516"/>
                </a:lnTo>
                <a:lnTo>
                  <a:pt x="3822" y="3516"/>
                </a:lnTo>
                <a:lnTo>
                  <a:pt x="3829" y="3517"/>
                </a:lnTo>
                <a:lnTo>
                  <a:pt x="3835" y="3520"/>
                </a:lnTo>
                <a:lnTo>
                  <a:pt x="3841" y="3525"/>
                </a:lnTo>
                <a:lnTo>
                  <a:pt x="3847" y="3530"/>
                </a:lnTo>
                <a:lnTo>
                  <a:pt x="3854" y="3540"/>
                </a:lnTo>
                <a:lnTo>
                  <a:pt x="3857" y="3544"/>
                </a:lnTo>
                <a:lnTo>
                  <a:pt x="3856" y="3547"/>
                </a:lnTo>
                <a:lnTo>
                  <a:pt x="3857" y="3550"/>
                </a:lnTo>
                <a:lnTo>
                  <a:pt x="3859" y="3558"/>
                </a:lnTo>
                <a:lnTo>
                  <a:pt x="3862" y="3566"/>
                </a:lnTo>
                <a:lnTo>
                  <a:pt x="3867" y="3574"/>
                </a:lnTo>
                <a:lnTo>
                  <a:pt x="3877" y="3589"/>
                </a:lnTo>
                <a:lnTo>
                  <a:pt x="3882" y="3594"/>
                </a:lnTo>
                <a:lnTo>
                  <a:pt x="3876" y="3613"/>
                </a:lnTo>
                <a:lnTo>
                  <a:pt x="3872" y="3630"/>
                </a:lnTo>
                <a:lnTo>
                  <a:pt x="3868" y="3649"/>
                </a:lnTo>
                <a:lnTo>
                  <a:pt x="3867" y="3649"/>
                </a:lnTo>
                <a:lnTo>
                  <a:pt x="3865" y="3650"/>
                </a:lnTo>
                <a:lnTo>
                  <a:pt x="3859" y="3658"/>
                </a:lnTo>
                <a:lnTo>
                  <a:pt x="3848" y="3677"/>
                </a:lnTo>
                <a:lnTo>
                  <a:pt x="3846" y="3682"/>
                </a:lnTo>
                <a:lnTo>
                  <a:pt x="3844" y="3688"/>
                </a:lnTo>
                <a:lnTo>
                  <a:pt x="3844" y="3694"/>
                </a:lnTo>
                <a:lnTo>
                  <a:pt x="3844" y="3698"/>
                </a:lnTo>
                <a:lnTo>
                  <a:pt x="3845" y="3702"/>
                </a:lnTo>
                <a:lnTo>
                  <a:pt x="3847" y="3706"/>
                </a:lnTo>
                <a:lnTo>
                  <a:pt x="3851" y="3713"/>
                </a:lnTo>
                <a:lnTo>
                  <a:pt x="3856" y="3719"/>
                </a:lnTo>
                <a:lnTo>
                  <a:pt x="3861" y="3723"/>
                </a:lnTo>
                <a:lnTo>
                  <a:pt x="3867" y="3726"/>
                </a:lnTo>
                <a:lnTo>
                  <a:pt x="3877" y="3723"/>
                </a:lnTo>
                <a:lnTo>
                  <a:pt x="3886" y="3720"/>
                </a:lnTo>
                <a:lnTo>
                  <a:pt x="3894" y="3714"/>
                </a:lnTo>
                <a:lnTo>
                  <a:pt x="3903" y="3708"/>
                </a:lnTo>
                <a:lnTo>
                  <a:pt x="3911" y="3701"/>
                </a:lnTo>
                <a:lnTo>
                  <a:pt x="3918" y="3694"/>
                </a:lnTo>
                <a:lnTo>
                  <a:pt x="3932" y="3678"/>
                </a:lnTo>
                <a:lnTo>
                  <a:pt x="3943" y="3661"/>
                </a:lnTo>
                <a:lnTo>
                  <a:pt x="3951" y="3648"/>
                </a:lnTo>
                <a:lnTo>
                  <a:pt x="3959" y="3636"/>
                </a:lnTo>
                <a:lnTo>
                  <a:pt x="3966" y="3628"/>
                </a:lnTo>
                <a:lnTo>
                  <a:pt x="3972" y="3619"/>
                </a:lnTo>
                <a:lnTo>
                  <a:pt x="3977" y="3610"/>
                </a:lnTo>
                <a:lnTo>
                  <a:pt x="3983" y="3599"/>
                </a:lnTo>
                <a:lnTo>
                  <a:pt x="3989" y="3583"/>
                </a:lnTo>
                <a:lnTo>
                  <a:pt x="3991" y="3575"/>
                </a:lnTo>
                <a:lnTo>
                  <a:pt x="3997" y="3561"/>
                </a:lnTo>
                <a:lnTo>
                  <a:pt x="4001" y="3545"/>
                </a:lnTo>
                <a:lnTo>
                  <a:pt x="4003" y="3530"/>
                </a:lnTo>
                <a:lnTo>
                  <a:pt x="4003" y="3513"/>
                </a:lnTo>
                <a:lnTo>
                  <a:pt x="4002" y="3497"/>
                </a:lnTo>
                <a:lnTo>
                  <a:pt x="4000" y="3481"/>
                </a:lnTo>
                <a:lnTo>
                  <a:pt x="3997" y="3465"/>
                </a:lnTo>
                <a:lnTo>
                  <a:pt x="3993" y="3450"/>
                </a:lnTo>
                <a:lnTo>
                  <a:pt x="3985" y="3423"/>
                </a:lnTo>
                <a:lnTo>
                  <a:pt x="3976" y="3401"/>
                </a:lnTo>
                <a:lnTo>
                  <a:pt x="3967" y="3382"/>
                </a:lnTo>
                <a:close/>
              </a:path>
            </a:pathLst>
          </a:custGeom>
          <a:solidFill>
            <a:schemeClr val="tx1">
              <a:lumMod val="85000"/>
              <a:lumOff val="15000"/>
            </a:schemeClr>
          </a:solidFill>
          <a:ln>
            <a:noFill/>
          </a:ln>
          <a:extLst/>
        </p:spPr>
        <p:txBody>
          <a:bodyPr lIns="121859" tIns="60929" rIns="121859" bIns="60929"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377">
              <a:defRPr/>
            </a:pPr>
            <a:endParaRPr lang="zh-CN" altLang="en-US" sz="900">
              <a:solidFill>
                <a:srgbClr val="FFFFFF"/>
              </a:solidFill>
              <a:latin typeface="+mn-lt"/>
              <a:ea typeface="+mn-ea"/>
              <a:cs typeface="+mn-ea"/>
              <a:sym typeface="+mn-lt"/>
            </a:endParaRPr>
          </a:p>
        </p:txBody>
      </p:sp>
      <p:sp>
        <p:nvSpPr>
          <p:cNvPr id="502" name="矩形 501"/>
          <p:cNvSpPr/>
          <p:nvPr/>
        </p:nvSpPr>
        <p:spPr>
          <a:xfrm>
            <a:off x="255520" y="247555"/>
            <a:ext cx="9081216" cy="461354"/>
          </a:xfrm>
          <a:prstGeom prst="rect">
            <a:avLst/>
          </a:prstGeom>
          <a:noFill/>
          <a:ln>
            <a:noFill/>
          </a:ln>
        </p:spPr>
        <p:txBody>
          <a:bodyPr vert="horz" lIns="91440" tIns="45720" rIns="91440" bIns="45720" rtlCol="0" anchor="ctr">
            <a:normAutofit/>
          </a:bodyPr>
          <a:lstStyle/>
          <a:p>
            <a:pPr defTabSz="914377">
              <a:lnSpc>
                <a:spcPct val="90000"/>
              </a:lnSpc>
              <a:spcBef>
                <a:spcPct val="0"/>
              </a:spcBef>
            </a:pPr>
            <a:endParaRPr lang="zh-CN" altLang="en-US" sz="2667" b="1" dirty="0">
              <a:solidFill>
                <a:schemeClr val="bg1"/>
              </a:solidFill>
              <a:cs typeface="+mn-ea"/>
              <a:sym typeface="+mn-lt"/>
            </a:endParaRPr>
          </a:p>
        </p:txBody>
      </p:sp>
      <p:sp>
        <p:nvSpPr>
          <p:cNvPr id="529" name="文本框 749"/>
          <p:cNvSpPr txBox="1"/>
          <p:nvPr/>
        </p:nvSpPr>
        <p:spPr>
          <a:xfrm>
            <a:off x="733263" y="3276462"/>
            <a:ext cx="774653" cy="276977"/>
          </a:xfrm>
          <a:prstGeom prst="rect">
            <a:avLst/>
          </a:prstGeom>
          <a:noFill/>
        </p:spPr>
        <p:txBody>
          <a:bodyPr wrap="square" lIns="91415" tIns="45709" rIns="91415" bIns="45709" rtlCol="0">
            <a:spAutoFit/>
          </a:bodyPr>
          <a:lstStyle/>
          <a:p>
            <a:pPr algn="ctr" defTabSz="914377"/>
            <a:r>
              <a:rPr lang="en-US" altLang="zh-CN" sz="1200" dirty="0">
                <a:solidFill>
                  <a:srgbClr val="FFFF00"/>
                </a:solidFill>
                <a:cs typeface="+mn-ea"/>
                <a:sym typeface="+mn-lt"/>
              </a:rPr>
              <a:t>Passage</a:t>
            </a:r>
            <a:endParaRPr lang="zh-CN" altLang="en-US" sz="1200" dirty="0">
              <a:solidFill>
                <a:srgbClr val="FFFF00"/>
              </a:solidFill>
              <a:cs typeface="+mn-ea"/>
              <a:sym typeface="+mn-lt"/>
            </a:endParaRPr>
          </a:p>
        </p:txBody>
      </p:sp>
      <p:sp>
        <p:nvSpPr>
          <p:cNvPr id="533" name="等腰三角形 532"/>
          <p:cNvSpPr/>
          <p:nvPr/>
        </p:nvSpPr>
        <p:spPr>
          <a:xfrm rot="19620599">
            <a:off x="1985013" y="1374678"/>
            <a:ext cx="2654086" cy="1561438"/>
          </a:xfrm>
          <a:prstGeom prst="triangle">
            <a:avLst>
              <a:gd name="adj" fmla="val 36865"/>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3853" tIns="121927" rIns="243853" bIns="121927" numCol="1" spcCol="0" rtlCol="0" fromWordArt="0" anchor="ctr" anchorCtr="0" forceAA="0" compatLnSpc="1">
            <a:noAutofit/>
          </a:bodyPr>
          <a:lstStyle/>
          <a:p>
            <a:pPr algn="ctr" defTabSz="914377"/>
            <a:endParaRPr lang="zh-CN" altLang="en-US" sz="4800">
              <a:solidFill>
                <a:srgbClr val="FFFFFF"/>
              </a:solidFill>
              <a:cs typeface="+mn-ea"/>
              <a:sym typeface="+mn-lt"/>
            </a:endParaRPr>
          </a:p>
        </p:txBody>
      </p:sp>
      <p:grpSp>
        <p:nvGrpSpPr>
          <p:cNvPr id="534" name="组合 533"/>
          <p:cNvGrpSpPr/>
          <p:nvPr/>
        </p:nvGrpSpPr>
        <p:grpSpPr>
          <a:xfrm>
            <a:off x="6841722" y="1638133"/>
            <a:ext cx="60959" cy="2005469"/>
            <a:chOff x="4701620" y="1447800"/>
            <a:chExt cx="48179" cy="5059680"/>
          </a:xfrm>
        </p:grpSpPr>
        <p:sp>
          <p:nvSpPr>
            <p:cNvPr id="537" name="矩形 536"/>
            <p:cNvSpPr/>
            <p:nvPr/>
          </p:nvSpPr>
          <p:spPr>
            <a:xfrm>
              <a:off x="4704080" y="1447800"/>
              <a:ext cx="45719" cy="1264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defTabSz="914377"/>
              <a:endParaRPr lang="zh-CN" altLang="en-US" sz="4800">
                <a:solidFill>
                  <a:srgbClr val="FFFFFF"/>
                </a:solidFill>
                <a:cs typeface="+mn-ea"/>
                <a:sym typeface="+mn-lt"/>
              </a:endParaRPr>
            </a:p>
          </p:txBody>
        </p:sp>
        <p:sp>
          <p:nvSpPr>
            <p:cNvPr id="538" name="矩形 537"/>
            <p:cNvSpPr/>
            <p:nvPr/>
          </p:nvSpPr>
          <p:spPr>
            <a:xfrm>
              <a:off x="4702850" y="2712720"/>
              <a:ext cx="45719" cy="12649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defTabSz="914377"/>
              <a:endParaRPr lang="zh-CN" altLang="en-US" sz="4800">
                <a:solidFill>
                  <a:srgbClr val="FFFFFF"/>
                </a:solidFill>
                <a:cs typeface="+mn-ea"/>
                <a:sym typeface="+mn-lt"/>
              </a:endParaRPr>
            </a:p>
          </p:txBody>
        </p:sp>
        <p:sp>
          <p:nvSpPr>
            <p:cNvPr id="539" name="矩形 538"/>
            <p:cNvSpPr/>
            <p:nvPr/>
          </p:nvSpPr>
          <p:spPr>
            <a:xfrm>
              <a:off x="4702850" y="3977640"/>
              <a:ext cx="45719" cy="1264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defTabSz="914377"/>
              <a:endParaRPr lang="zh-CN" altLang="en-US" sz="4800">
                <a:solidFill>
                  <a:srgbClr val="FFFFFF"/>
                </a:solidFill>
                <a:cs typeface="+mn-ea"/>
                <a:sym typeface="+mn-lt"/>
              </a:endParaRPr>
            </a:p>
          </p:txBody>
        </p:sp>
        <p:sp>
          <p:nvSpPr>
            <p:cNvPr id="540" name="矩形 539"/>
            <p:cNvSpPr/>
            <p:nvPr/>
          </p:nvSpPr>
          <p:spPr>
            <a:xfrm>
              <a:off x="4701620" y="5242560"/>
              <a:ext cx="45719" cy="12649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defTabSz="914377"/>
              <a:endParaRPr lang="zh-CN" altLang="en-US" sz="4800">
                <a:solidFill>
                  <a:srgbClr val="FFFFFF"/>
                </a:solidFill>
                <a:cs typeface="+mn-ea"/>
                <a:sym typeface="+mn-lt"/>
              </a:endParaRPr>
            </a:p>
          </p:txBody>
        </p:sp>
      </p:grpSp>
      <p:pic>
        <p:nvPicPr>
          <p:cNvPr id="549" name="图片 5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9281" y="2987624"/>
            <a:ext cx="299904" cy="468987"/>
          </a:xfrm>
          <a:prstGeom prst="rect">
            <a:avLst/>
          </a:prstGeom>
        </p:spPr>
      </p:pic>
      <p:pic>
        <p:nvPicPr>
          <p:cNvPr id="550" name="Picture 2" descr="https://ss1.bdstatic.com/70cFuXSh_Q1YnxGkpoWK1HF6hhy/it/u=2091562187,364484838&amp;fm=26&amp;gp=0.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0002" y="3031210"/>
            <a:ext cx="602777" cy="55185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36">
            <a:extLst>
              <a:ext uri="{FF2B5EF4-FFF2-40B4-BE49-F238E27FC236}">
                <a16:creationId xmlns:a16="http://schemas.microsoft.com/office/drawing/2014/main" id="{85024D1E-C2E1-4BEC-891A-D83A3D3DCE73}"/>
              </a:ext>
            </a:extLst>
          </p:cNvPr>
          <p:cNvGrpSpPr/>
          <p:nvPr/>
        </p:nvGrpSpPr>
        <p:grpSpPr>
          <a:xfrm>
            <a:off x="2441039" y="2640868"/>
            <a:ext cx="251927" cy="249729"/>
            <a:chOff x="2550856" y="437585"/>
            <a:chExt cx="3210824" cy="2983907"/>
          </a:xfrm>
        </p:grpSpPr>
        <p:pic>
          <p:nvPicPr>
            <p:cNvPr id="38"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图片 38">
              <a:extLst>
                <a:ext uri="{FF2B5EF4-FFF2-40B4-BE49-F238E27FC236}">
                  <a16:creationId xmlns:a16="http://schemas.microsoft.com/office/drawing/2014/main" id="{B48BC373-2733-4896-B68A-DA732D077433}"/>
                </a:ext>
              </a:extLst>
            </p:cNvPr>
            <p:cNvPicPr>
              <a:picLocks noChangeAspect="1"/>
            </p:cNvPicPr>
            <p:nvPr/>
          </p:nvPicPr>
          <p:blipFill>
            <a:blip r:embed="rId9"/>
            <a:stretch>
              <a:fillRect/>
            </a:stretch>
          </p:blipFill>
          <p:spPr>
            <a:xfrm>
              <a:off x="3051506" y="913490"/>
              <a:ext cx="1104762" cy="323810"/>
            </a:xfrm>
            <a:prstGeom prst="rect">
              <a:avLst/>
            </a:prstGeom>
          </p:spPr>
        </p:pic>
      </p:grpSp>
      <p:grpSp>
        <p:nvGrpSpPr>
          <p:cNvPr id="40" name="组合 39"/>
          <p:cNvGrpSpPr/>
          <p:nvPr/>
        </p:nvGrpSpPr>
        <p:grpSpPr>
          <a:xfrm>
            <a:off x="2464433" y="2877831"/>
            <a:ext cx="228532" cy="543525"/>
            <a:chOff x="4596322" y="4168563"/>
            <a:chExt cx="567599" cy="1060406"/>
          </a:xfrm>
        </p:grpSpPr>
        <p:pic>
          <p:nvPicPr>
            <p:cNvPr id="41" name="图片 40" descr="三脚架.png"/>
            <p:cNvPicPr>
              <a:picLocks noChangeAspect="1"/>
            </p:cNvPicPr>
            <p:nvPr/>
          </p:nvPicPr>
          <p:blipFill>
            <a:blip r:embed="rId10" cstate="print"/>
            <a:stretch>
              <a:fillRect/>
            </a:stretch>
          </p:blipFill>
          <p:spPr>
            <a:xfrm>
              <a:off x="4596322" y="4351448"/>
              <a:ext cx="567599" cy="877521"/>
            </a:xfrm>
            <a:prstGeom prst="rect">
              <a:avLst/>
            </a:prstGeom>
          </p:spPr>
        </p:pic>
        <p:pic>
          <p:nvPicPr>
            <p:cNvPr id="42" name="图片 41" descr="3N2A9888.JPG"/>
            <p:cNvPicPr>
              <a:picLocks noChangeAspect="1"/>
            </p:cNvPicPr>
            <p:nvPr/>
          </p:nvPicPr>
          <p:blipFill>
            <a:blip r:embed="rId11" cstate="print">
              <a:extLst>
                <a:ext uri="{BEBA8EAE-BF5A-486C-A8C5-ECC9F3942E4B}">
                  <a14:imgProps xmlns:a14="http://schemas.microsoft.com/office/drawing/2010/main">
                    <a14:imgLayer r:embed="rId12">
                      <a14:imgEffect>
                        <a14:backgroundRemoval t="15361" b="95298" l="32845" r="67364"/>
                      </a14:imgEffect>
                    </a14:imgLayer>
                  </a14:imgProps>
                </a:ext>
              </a:extLst>
            </a:blip>
            <a:srcRect l="31744" t="13696" r="31324" b="4750"/>
            <a:stretch>
              <a:fillRect/>
            </a:stretch>
          </p:blipFill>
          <p:spPr>
            <a:xfrm>
              <a:off x="4768891" y="4168563"/>
              <a:ext cx="216435" cy="331047"/>
            </a:xfrm>
            <a:prstGeom prst="rect">
              <a:avLst/>
            </a:prstGeom>
          </p:spPr>
        </p:pic>
      </p:grpSp>
      <p:sp>
        <p:nvSpPr>
          <p:cNvPr id="44" name="文本框 711"/>
          <p:cNvSpPr txBox="1"/>
          <p:nvPr/>
        </p:nvSpPr>
        <p:spPr>
          <a:xfrm>
            <a:off x="1922429" y="2664032"/>
            <a:ext cx="611253" cy="461643"/>
          </a:xfrm>
          <a:prstGeom prst="rect">
            <a:avLst/>
          </a:prstGeom>
          <a:noFill/>
        </p:spPr>
        <p:txBody>
          <a:bodyPr wrap="square" lIns="91415" tIns="45709" rIns="91415" bIns="45709" rtlCol="0">
            <a:spAutoFit/>
          </a:bodyPr>
          <a:lstStyle/>
          <a:p>
            <a:pPr defTabSz="914377"/>
            <a:r>
              <a:rPr lang="en-US" altLang="zh-CN" sz="1200" dirty="0">
                <a:solidFill>
                  <a:srgbClr val="FFFF00"/>
                </a:solidFill>
                <a:cs typeface="+mn-ea"/>
                <a:sym typeface="+mn-lt"/>
              </a:rPr>
              <a:t>Black body</a:t>
            </a:r>
            <a:endParaRPr lang="zh-CN" altLang="en-US" sz="1200" dirty="0">
              <a:solidFill>
                <a:srgbClr val="FFFF00"/>
              </a:solidFill>
              <a:cs typeface="+mn-ea"/>
              <a:sym typeface="+mn-lt"/>
            </a:endParaRPr>
          </a:p>
        </p:txBody>
      </p:sp>
      <p:pic>
        <p:nvPicPr>
          <p:cNvPr id="66" name="图片 65">
            <a:extLst>
              <a:ext uri="{FF2B5EF4-FFF2-40B4-BE49-F238E27FC236}">
                <a16:creationId xmlns:a16="http://schemas.microsoft.com/office/drawing/2014/main" id="{6A0E447A-4BDC-4906-86A0-3FDF86AECCE6}"/>
              </a:ext>
            </a:extLst>
          </p:cNvPr>
          <p:cNvPicPr preferRelativeResize="0">
            <a:picLocks/>
          </p:cNvPicPr>
          <p:nvPr/>
        </p:nvPicPr>
        <p:blipFill>
          <a:blip r:embed="rId13" cstate="print">
            <a:extLst>
              <a:ext uri="{28A0092B-C50C-407E-A947-70E740481C1C}">
                <a14:useLocalDpi xmlns:a14="http://schemas.microsoft.com/office/drawing/2010/main" val="0"/>
              </a:ext>
            </a:extLst>
          </a:blip>
          <a:stretch>
            <a:fillRect/>
          </a:stretch>
        </p:blipFill>
        <p:spPr>
          <a:xfrm>
            <a:off x="3559405" y="3239848"/>
            <a:ext cx="1878409" cy="1126561"/>
          </a:xfrm>
          <a:prstGeom prst="rect">
            <a:avLst/>
          </a:prstGeom>
        </p:spPr>
      </p:pic>
      <p:sp>
        <p:nvSpPr>
          <p:cNvPr id="479" name="高危人员"/>
          <p:cNvSpPr/>
          <p:nvPr/>
        </p:nvSpPr>
        <p:spPr>
          <a:xfrm>
            <a:off x="5191785" y="3351688"/>
            <a:ext cx="2731659" cy="1640621"/>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9" tIns="60929" rIns="121859" bIns="60929" rtlCol="0" anchor="ctr"/>
          <a:lstStyle/>
          <a:p>
            <a:pPr algn="ctr" defTabSz="914377"/>
            <a:r>
              <a:rPr lang="en-US" altLang="zh-CN" sz="1200" b="1" dirty="0">
                <a:solidFill>
                  <a:srgbClr val="FFFFFF"/>
                </a:solidFill>
                <a:cs typeface="+mn-ea"/>
                <a:sym typeface="+mn-lt"/>
              </a:rPr>
              <a:t>Abnormal temperature, automatic alarm</a:t>
            </a:r>
            <a:endParaRPr lang="zh-CN" altLang="en-US" sz="1200" b="1" dirty="0">
              <a:solidFill>
                <a:srgbClr val="FFFFFF"/>
              </a:solidFill>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Solution</a:t>
            </a:r>
            <a:endParaRPr lang="zh-CN" altLang="en-US" dirty="0">
              <a:latin typeface="+mn-lt"/>
              <a:ea typeface="+mn-ea"/>
              <a:cs typeface="+mn-ea"/>
              <a:sym typeface="+mn-lt"/>
            </a:endParaRPr>
          </a:p>
        </p:txBody>
      </p:sp>
      <p:sp>
        <p:nvSpPr>
          <p:cNvPr id="45" name="小车乘客"/>
          <p:cNvSpPr>
            <a:spLocks/>
          </p:cNvSpPr>
          <p:nvPr>
            <p:custDataLst>
              <p:tags r:id="rId2"/>
            </p:custDataLst>
          </p:nvPr>
        </p:nvSpPr>
        <p:spPr bwMode="auto">
          <a:xfrm>
            <a:off x="3526951" y="2013937"/>
            <a:ext cx="561868" cy="968812"/>
          </a:xfrm>
          <a:custGeom>
            <a:avLst/>
            <a:gdLst>
              <a:gd name="T0" fmla="*/ 2147483646 w 4003"/>
              <a:gd name="T1" fmla="*/ 2147483646 h 8178"/>
              <a:gd name="T2" fmla="*/ 2147483646 w 4003"/>
              <a:gd name="T3" fmla="*/ 2147483646 h 8178"/>
              <a:gd name="T4" fmla="*/ 2147483646 w 4003"/>
              <a:gd name="T5" fmla="*/ 2147483646 h 8178"/>
              <a:gd name="T6" fmla="*/ 2147483646 w 4003"/>
              <a:gd name="T7" fmla="*/ 2147483646 h 8178"/>
              <a:gd name="T8" fmla="*/ 2147483646 w 4003"/>
              <a:gd name="T9" fmla="*/ 2147483646 h 8178"/>
              <a:gd name="T10" fmla="*/ 2147483646 w 4003"/>
              <a:gd name="T11" fmla="*/ 2147483646 h 8178"/>
              <a:gd name="T12" fmla="*/ 2147483646 w 4003"/>
              <a:gd name="T13" fmla="*/ 2147483646 h 8178"/>
              <a:gd name="T14" fmla="*/ 2147483646 w 4003"/>
              <a:gd name="T15" fmla="*/ 2147483646 h 8178"/>
              <a:gd name="T16" fmla="*/ 2147483646 w 4003"/>
              <a:gd name="T17" fmla="*/ 2147483646 h 8178"/>
              <a:gd name="T18" fmla="*/ 2147483646 w 4003"/>
              <a:gd name="T19" fmla="*/ 2147483646 h 8178"/>
              <a:gd name="T20" fmla="*/ 2147483646 w 4003"/>
              <a:gd name="T21" fmla="*/ 1061744459 h 8178"/>
              <a:gd name="T22" fmla="*/ 2147483646 w 4003"/>
              <a:gd name="T23" fmla="*/ 126376181 h 8178"/>
              <a:gd name="T24" fmla="*/ 2147483646 w 4003"/>
              <a:gd name="T25" fmla="*/ 176948364 h 8178"/>
              <a:gd name="T26" fmla="*/ 2147483646 w 4003"/>
              <a:gd name="T27" fmla="*/ 2147483646 h 8178"/>
              <a:gd name="T28" fmla="*/ 2147483646 w 4003"/>
              <a:gd name="T29" fmla="*/ 2147483646 h 8178"/>
              <a:gd name="T30" fmla="*/ 2147483646 w 4003"/>
              <a:gd name="T31" fmla="*/ 2147483646 h 8178"/>
              <a:gd name="T32" fmla="*/ 2147483646 w 4003"/>
              <a:gd name="T33" fmla="*/ 2147483646 h 8178"/>
              <a:gd name="T34" fmla="*/ 2147483646 w 4003"/>
              <a:gd name="T35" fmla="*/ 2147483646 h 8178"/>
              <a:gd name="T36" fmla="*/ 2147483646 w 4003"/>
              <a:gd name="T37" fmla="*/ 2147483646 h 8178"/>
              <a:gd name="T38" fmla="*/ 2147483646 w 4003"/>
              <a:gd name="T39" fmla="*/ 2147483646 h 8178"/>
              <a:gd name="T40" fmla="*/ 2147483646 w 4003"/>
              <a:gd name="T41" fmla="*/ 2147483646 h 8178"/>
              <a:gd name="T42" fmla="*/ 2147483646 w 4003"/>
              <a:gd name="T43" fmla="*/ 2147483646 h 8178"/>
              <a:gd name="T44" fmla="*/ 2147483646 w 4003"/>
              <a:gd name="T45" fmla="*/ 2147483646 h 8178"/>
              <a:gd name="T46" fmla="*/ 2147483646 w 4003"/>
              <a:gd name="T47" fmla="*/ 2147483646 h 8178"/>
              <a:gd name="T48" fmla="*/ 2147483646 w 4003"/>
              <a:gd name="T49" fmla="*/ 2147483646 h 8178"/>
              <a:gd name="T50" fmla="*/ 2147483646 w 4003"/>
              <a:gd name="T51" fmla="*/ 2147483646 h 8178"/>
              <a:gd name="T52" fmla="*/ 2147483646 w 4003"/>
              <a:gd name="T53" fmla="*/ 2147483646 h 8178"/>
              <a:gd name="T54" fmla="*/ 2147483646 w 4003"/>
              <a:gd name="T55" fmla="*/ 2147483646 h 8178"/>
              <a:gd name="T56" fmla="*/ 1418301139 w 4003"/>
              <a:gd name="T57" fmla="*/ 2147483646 h 8178"/>
              <a:gd name="T58" fmla="*/ 1051042547 w 4003"/>
              <a:gd name="T59" fmla="*/ 2147483646 h 8178"/>
              <a:gd name="T60" fmla="*/ 2147483646 w 4003"/>
              <a:gd name="T61" fmla="*/ 2147483646 h 8178"/>
              <a:gd name="T62" fmla="*/ 2147483646 w 4003"/>
              <a:gd name="T63" fmla="*/ 2147483646 h 8178"/>
              <a:gd name="T64" fmla="*/ 2147483646 w 4003"/>
              <a:gd name="T65" fmla="*/ 2147483646 h 8178"/>
              <a:gd name="T66" fmla="*/ 2147483646 w 4003"/>
              <a:gd name="T67" fmla="*/ 2147483646 h 8178"/>
              <a:gd name="T68" fmla="*/ 2147483646 w 4003"/>
              <a:gd name="T69" fmla="*/ 2147483646 h 8178"/>
              <a:gd name="T70" fmla="*/ 2147483646 w 4003"/>
              <a:gd name="T71" fmla="*/ 2147483646 h 8178"/>
              <a:gd name="T72" fmla="*/ 2147483646 w 4003"/>
              <a:gd name="T73" fmla="*/ 2147483646 h 8178"/>
              <a:gd name="T74" fmla="*/ 2147483646 w 4003"/>
              <a:gd name="T75" fmla="*/ 2147483646 h 8178"/>
              <a:gd name="T76" fmla="*/ 2147483646 w 4003"/>
              <a:gd name="T77" fmla="*/ 2147483646 h 8178"/>
              <a:gd name="T78" fmla="*/ 2147483646 w 4003"/>
              <a:gd name="T79" fmla="*/ 2147483646 h 8178"/>
              <a:gd name="T80" fmla="*/ 2147483646 w 4003"/>
              <a:gd name="T81" fmla="*/ 2147483646 h 8178"/>
              <a:gd name="T82" fmla="*/ 2147483646 w 4003"/>
              <a:gd name="T83" fmla="*/ 2147483646 h 8178"/>
              <a:gd name="T84" fmla="*/ 2147483646 w 4003"/>
              <a:gd name="T85" fmla="*/ 2147483646 h 8178"/>
              <a:gd name="T86" fmla="*/ 2147483646 w 4003"/>
              <a:gd name="T87" fmla="*/ 2147483646 h 8178"/>
              <a:gd name="T88" fmla="*/ 2147483646 w 4003"/>
              <a:gd name="T89" fmla="*/ 2147483646 h 8178"/>
              <a:gd name="T90" fmla="*/ 2147483646 w 4003"/>
              <a:gd name="T91" fmla="*/ 2147483646 h 8178"/>
              <a:gd name="T92" fmla="*/ 2147483646 w 4003"/>
              <a:gd name="T93" fmla="*/ 2147483646 h 8178"/>
              <a:gd name="T94" fmla="*/ 2147483646 w 4003"/>
              <a:gd name="T95" fmla="*/ 2147483646 h 8178"/>
              <a:gd name="T96" fmla="*/ 2147483646 w 4003"/>
              <a:gd name="T97" fmla="*/ 2147483646 h 8178"/>
              <a:gd name="T98" fmla="*/ 2147483646 w 4003"/>
              <a:gd name="T99" fmla="*/ 2147483646 h 8178"/>
              <a:gd name="T100" fmla="*/ 2147483646 w 4003"/>
              <a:gd name="T101" fmla="*/ 2147483646 h 8178"/>
              <a:gd name="T102" fmla="*/ 2147483646 w 4003"/>
              <a:gd name="T103" fmla="*/ 2147483646 h 8178"/>
              <a:gd name="T104" fmla="*/ 2147483646 w 4003"/>
              <a:gd name="T105" fmla="*/ 2147483646 h 8178"/>
              <a:gd name="T106" fmla="*/ 2147483646 w 4003"/>
              <a:gd name="T107" fmla="*/ 2147483646 h 8178"/>
              <a:gd name="T108" fmla="*/ 2147483646 w 4003"/>
              <a:gd name="T109" fmla="*/ 2147483646 h 8178"/>
              <a:gd name="T110" fmla="*/ 2147483646 w 4003"/>
              <a:gd name="T111" fmla="*/ 2147483646 h 8178"/>
              <a:gd name="T112" fmla="*/ 2147483646 w 4003"/>
              <a:gd name="T113" fmla="*/ 2147483646 h 8178"/>
              <a:gd name="T114" fmla="*/ 2147483646 w 4003"/>
              <a:gd name="T115" fmla="*/ 2147483646 h 8178"/>
              <a:gd name="T116" fmla="*/ 2147483646 w 4003"/>
              <a:gd name="T117" fmla="*/ 2147483646 h 8178"/>
              <a:gd name="T118" fmla="*/ 2147483646 w 4003"/>
              <a:gd name="T119" fmla="*/ 2147483646 h 8178"/>
              <a:gd name="T120" fmla="*/ 2147483646 w 4003"/>
              <a:gd name="T121" fmla="*/ 2147483646 h 8178"/>
              <a:gd name="T122" fmla="*/ 2147483646 w 4003"/>
              <a:gd name="T123" fmla="*/ 2147483646 h 8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003" h="8178">
                <a:moveTo>
                  <a:pt x="3967" y="3382"/>
                </a:moveTo>
                <a:lnTo>
                  <a:pt x="3967" y="3382"/>
                </a:lnTo>
                <a:lnTo>
                  <a:pt x="3958" y="3373"/>
                </a:lnTo>
                <a:lnTo>
                  <a:pt x="3949" y="3362"/>
                </a:lnTo>
                <a:lnTo>
                  <a:pt x="3942" y="3350"/>
                </a:lnTo>
                <a:lnTo>
                  <a:pt x="3936" y="3339"/>
                </a:lnTo>
                <a:lnTo>
                  <a:pt x="3928" y="3320"/>
                </a:lnTo>
                <a:lnTo>
                  <a:pt x="3924" y="3313"/>
                </a:lnTo>
                <a:lnTo>
                  <a:pt x="3909" y="3292"/>
                </a:lnTo>
                <a:lnTo>
                  <a:pt x="3892" y="3275"/>
                </a:lnTo>
                <a:lnTo>
                  <a:pt x="3877" y="3260"/>
                </a:lnTo>
                <a:lnTo>
                  <a:pt x="3861" y="3247"/>
                </a:lnTo>
                <a:lnTo>
                  <a:pt x="3846" y="3235"/>
                </a:lnTo>
                <a:lnTo>
                  <a:pt x="3831" y="3226"/>
                </a:lnTo>
                <a:lnTo>
                  <a:pt x="3817" y="3219"/>
                </a:lnTo>
                <a:lnTo>
                  <a:pt x="3803" y="3212"/>
                </a:lnTo>
                <a:lnTo>
                  <a:pt x="3791" y="3208"/>
                </a:lnTo>
                <a:lnTo>
                  <a:pt x="3779" y="3205"/>
                </a:lnTo>
                <a:lnTo>
                  <a:pt x="3761" y="3201"/>
                </a:lnTo>
                <a:lnTo>
                  <a:pt x="3747" y="3199"/>
                </a:lnTo>
                <a:lnTo>
                  <a:pt x="3740" y="3199"/>
                </a:lnTo>
                <a:lnTo>
                  <a:pt x="3725" y="3186"/>
                </a:lnTo>
                <a:lnTo>
                  <a:pt x="3711" y="3174"/>
                </a:lnTo>
                <a:lnTo>
                  <a:pt x="3694" y="3161"/>
                </a:lnTo>
                <a:lnTo>
                  <a:pt x="3677" y="3150"/>
                </a:lnTo>
                <a:lnTo>
                  <a:pt x="3670" y="3146"/>
                </a:lnTo>
                <a:lnTo>
                  <a:pt x="3655" y="3132"/>
                </a:lnTo>
                <a:lnTo>
                  <a:pt x="3646" y="3124"/>
                </a:lnTo>
                <a:lnTo>
                  <a:pt x="3638" y="3114"/>
                </a:lnTo>
                <a:lnTo>
                  <a:pt x="3631" y="3103"/>
                </a:lnTo>
                <a:lnTo>
                  <a:pt x="3628" y="3097"/>
                </a:lnTo>
                <a:lnTo>
                  <a:pt x="3626" y="3091"/>
                </a:lnTo>
                <a:lnTo>
                  <a:pt x="3625" y="3088"/>
                </a:lnTo>
                <a:lnTo>
                  <a:pt x="3622" y="3080"/>
                </a:lnTo>
                <a:lnTo>
                  <a:pt x="3615" y="3066"/>
                </a:lnTo>
                <a:lnTo>
                  <a:pt x="3611" y="3059"/>
                </a:lnTo>
                <a:lnTo>
                  <a:pt x="3606" y="3050"/>
                </a:lnTo>
                <a:lnTo>
                  <a:pt x="3600" y="3042"/>
                </a:lnTo>
                <a:lnTo>
                  <a:pt x="3593" y="3033"/>
                </a:lnTo>
                <a:lnTo>
                  <a:pt x="3583" y="3025"/>
                </a:lnTo>
                <a:lnTo>
                  <a:pt x="3573" y="3015"/>
                </a:lnTo>
                <a:lnTo>
                  <a:pt x="3560" y="3007"/>
                </a:lnTo>
                <a:lnTo>
                  <a:pt x="3547" y="3000"/>
                </a:lnTo>
                <a:lnTo>
                  <a:pt x="3531" y="2992"/>
                </a:lnTo>
                <a:lnTo>
                  <a:pt x="3514" y="2985"/>
                </a:lnTo>
                <a:lnTo>
                  <a:pt x="3496" y="2979"/>
                </a:lnTo>
                <a:lnTo>
                  <a:pt x="3475" y="2970"/>
                </a:lnTo>
                <a:lnTo>
                  <a:pt x="3450" y="2958"/>
                </a:lnTo>
                <a:lnTo>
                  <a:pt x="3437" y="2950"/>
                </a:lnTo>
                <a:lnTo>
                  <a:pt x="3423" y="2942"/>
                </a:lnTo>
                <a:lnTo>
                  <a:pt x="3409" y="2932"/>
                </a:lnTo>
                <a:lnTo>
                  <a:pt x="3394" y="2922"/>
                </a:lnTo>
                <a:lnTo>
                  <a:pt x="3380" y="2910"/>
                </a:lnTo>
                <a:lnTo>
                  <a:pt x="3366" y="2897"/>
                </a:lnTo>
                <a:lnTo>
                  <a:pt x="3353" y="2883"/>
                </a:lnTo>
                <a:lnTo>
                  <a:pt x="3340" y="2869"/>
                </a:lnTo>
                <a:lnTo>
                  <a:pt x="3254" y="2762"/>
                </a:lnTo>
                <a:lnTo>
                  <a:pt x="3163" y="2650"/>
                </a:lnTo>
                <a:lnTo>
                  <a:pt x="3055" y="2519"/>
                </a:lnTo>
                <a:lnTo>
                  <a:pt x="2942" y="2383"/>
                </a:lnTo>
                <a:lnTo>
                  <a:pt x="2887" y="2319"/>
                </a:lnTo>
                <a:lnTo>
                  <a:pt x="2835" y="2258"/>
                </a:lnTo>
                <a:lnTo>
                  <a:pt x="2787" y="2204"/>
                </a:lnTo>
                <a:lnTo>
                  <a:pt x="2746" y="2158"/>
                </a:lnTo>
                <a:lnTo>
                  <a:pt x="2712" y="2122"/>
                </a:lnTo>
                <a:lnTo>
                  <a:pt x="2697" y="2109"/>
                </a:lnTo>
                <a:lnTo>
                  <a:pt x="2686" y="2098"/>
                </a:lnTo>
                <a:lnTo>
                  <a:pt x="2679" y="2087"/>
                </a:lnTo>
                <a:lnTo>
                  <a:pt x="2662" y="2058"/>
                </a:lnTo>
                <a:lnTo>
                  <a:pt x="2654" y="2040"/>
                </a:lnTo>
                <a:lnTo>
                  <a:pt x="2645" y="2022"/>
                </a:lnTo>
                <a:lnTo>
                  <a:pt x="2638" y="2005"/>
                </a:lnTo>
                <a:lnTo>
                  <a:pt x="2636" y="1998"/>
                </a:lnTo>
                <a:lnTo>
                  <a:pt x="2635" y="1989"/>
                </a:lnTo>
                <a:lnTo>
                  <a:pt x="2614" y="1932"/>
                </a:lnTo>
                <a:lnTo>
                  <a:pt x="2591" y="1873"/>
                </a:lnTo>
                <a:lnTo>
                  <a:pt x="2564" y="1804"/>
                </a:lnTo>
                <a:lnTo>
                  <a:pt x="2534" y="1732"/>
                </a:lnTo>
                <a:lnTo>
                  <a:pt x="2520" y="1698"/>
                </a:lnTo>
                <a:lnTo>
                  <a:pt x="2504" y="1667"/>
                </a:lnTo>
                <a:lnTo>
                  <a:pt x="2490" y="1639"/>
                </a:lnTo>
                <a:lnTo>
                  <a:pt x="2476" y="1615"/>
                </a:lnTo>
                <a:lnTo>
                  <a:pt x="2464" y="1596"/>
                </a:lnTo>
                <a:lnTo>
                  <a:pt x="2459" y="1589"/>
                </a:lnTo>
                <a:lnTo>
                  <a:pt x="2453" y="1584"/>
                </a:lnTo>
                <a:lnTo>
                  <a:pt x="2430" y="1540"/>
                </a:lnTo>
                <a:lnTo>
                  <a:pt x="2412" y="1506"/>
                </a:lnTo>
                <a:lnTo>
                  <a:pt x="2406" y="1492"/>
                </a:lnTo>
                <a:lnTo>
                  <a:pt x="2402" y="1484"/>
                </a:lnTo>
                <a:lnTo>
                  <a:pt x="2397" y="1478"/>
                </a:lnTo>
                <a:lnTo>
                  <a:pt x="2386" y="1461"/>
                </a:lnTo>
                <a:lnTo>
                  <a:pt x="2366" y="1436"/>
                </a:lnTo>
                <a:lnTo>
                  <a:pt x="2341" y="1407"/>
                </a:lnTo>
                <a:lnTo>
                  <a:pt x="2326" y="1391"/>
                </a:lnTo>
                <a:lnTo>
                  <a:pt x="2309" y="1374"/>
                </a:lnTo>
                <a:lnTo>
                  <a:pt x="2291" y="1357"/>
                </a:lnTo>
                <a:lnTo>
                  <a:pt x="2272" y="1341"/>
                </a:lnTo>
                <a:lnTo>
                  <a:pt x="2251" y="1325"/>
                </a:lnTo>
                <a:lnTo>
                  <a:pt x="2229" y="1310"/>
                </a:lnTo>
                <a:lnTo>
                  <a:pt x="2207" y="1296"/>
                </a:lnTo>
                <a:lnTo>
                  <a:pt x="2183" y="1283"/>
                </a:lnTo>
                <a:lnTo>
                  <a:pt x="2171" y="1278"/>
                </a:lnTo>
                <a:lnTo>
                  <a:pt x="2159" y="1271"/>
                </a:lnTo>
                <a:lnTo>
                  <a:pt x="2144" y="1264"/>
                </a:lnTo>
                <a:lnTo>
                  <a:pt x="2130" y="1255"/>
                </a:lnTo>
                <a:lnTo>
                  <a:pt x="2116" y="1245"/>
                </a:lnTo>
                <a:lnTo>
                  <a:pt x="2111" y="1240"/>
                </a:lnTo>
                <a:lnTo>
                  <a:pt x="2107" y="1236"/>
                </a:lnTo>
                <a:lnTo>
                  <a:pt x="2103" y="1231"/>
                </a:lnTo>
                <a:lnTo>
                  <a:pt x="2102" y="1227"/>
                </a:lnTo>
                <a:lnTo>
                  <a:pt x="2092" y="1215"/>
                </a:lnTo>
                <a:lnTo>
                  <a:pt x="2067" y="1184"/>
                </a:lnTo>
                <a:lnTo>
                  <a:pt x="2102" y="1178"/>
                </a:lnTo>
                <a:lnTo>
                  <a:pt x="2111" y="1177"/>
                </a:lnTo>
                <a:lnTo>
                  <a:pt x="2119" y="1176"/>
                </a:lnTo>
                <a:lnTo>
                  <a:pt x="2129" y="1175"/>
                </a:lnTo>
                <a:lnTo>
                  <a:pt x="2137" y="1173"/>
                </a:lnTo>
                <a:lnTo>
                  <a:pt x="2152" y="1167"/>
                </a:lnTo>
                <a:lnTo>
                  <a:pt x="2166" y="1158"/>
                </a:lnTo>
                <a:lnTo>
                  <a:pt x="2178" y="1150"/>
                </a:lnTo>
                <a:lnTo>
                  <a:pt x="2189" y="1140"/>
                </a:lnTo>
                <a:lnTo>
                  <a:pt x="2198" y="1128"/>
                </a:lnTo>
                <a:lnTo>
                  <a:pt x="2207" y="1117"/>
                </a:lnTo>
                <a:lnTo>
                  <a:pt x="2214" y="1105"/>
                </a:lnTo>
                <a:lnTo>
                  <a:pt x="2219" y="1094"/>
                </a:lnTo>
                <a:lnTo>
                  <a:pt x="2228" y="1075"/>
                </a:lnTo>
                <a:lnTo>
                  <a:pt x="2232" y="1061"/>
                </a:lnTo>
                <a:lnTo>
                  <a:pt x="2235" y="1056"/>
                </a:lnTo>
                <a:lnTo>
                  <a:pt x="2236" y="1049"/>
                </a:lnTo>
                <a:lnTo>
                  <a:pt x="2239" y="1043"/>
                </a:lnTo>
                <a:lnTo>
                  <a:pt x="2245" y="1031"/>
                </a:lnTo>
                <a:lnTo>
                  <a:pt x="2250" y="1021"/>
                </a:lnTo>
                <a:lnTo>
                  <a:pt x="2253" y="1018"/>
                </a:lnTo>
                <a:lnTo>
                  <a:pt x="2261" y="1008"/>
                </a:lnTo>
                <a:lnTo>
                  <a:pt x="2267" y="996"/>
                </a:lnTo>
                <a:lnTo>
                  <a:pt x="2273" y="984"/>
                </a:lnTo>
                <a:lnTo>
                  <a:pt x="2279" y="971"/>
                </a:lnTo>
                <a:lnTo>
                  <a:pt x="2291" y="943"/>
                </a:lnTo>
                <a:lnTo>
                  <a:pt x="2300" y="915"/>
                </a:lnTo>
                <a:lnTo>
                  <a:pt x="2307" y="889"/>
                </a:lnTo>
                <a:lnTo>
                  <a:pt x="2313" y="868"/>
                </a:lnTo>
                <a:lnTo>
                  <a:pt x="2319" y="848"/>
                </a:lnTo>
                <a:lnTo>
                  <a:pt x="2346" y="840"/>
                </a:lnTo>
                <a:lnTo>
                  <a:pt x="2349" y="837"/>
                </a:lnTo>
                <a:lnTo>
                  <a:pt x="2352" y="834"/>
                </a:lnTo>
                <a:lnTo>
                  <a:pt x="2355" y="830"/>
                </a:lnTo>
                <a:lnTo>
                  <a:pt x="2357" y="825"/>
                </a:lnTo>
                <a:lnTo>
                  <a:pt x="2361" y="815"/>
                </a:lnTo>
                <a:lnTo>
                  <a:pt x="2362" y="802"/>
                </a:lnTo>
                <a:lnTo>
                  <a:pt x="2363" y="789"/>
                </a:lnTo>
                <a:lnTo>
                  <a:pt x="2362" y="773"/>
                </a:lnTo>
                <a:lnTo>
                  <a:pt x="2361" y="758"/>
                </a:lnTo>
                <a:lnTo>
                  <a:pt x="2359" y="742"/>
                </a:lnTo>
                <a:lnTo>
                  <a:pt x="2353" y="712"/>
                </a:lnTo>
                <a:lnTo>
                  <a:pt x="2347" y="686"/>
                </a:lnTo>
                <a:lnTo>
                  <a:pt x="2339" y="661"/>
                </a:lnTo>
                <a:lnTo>
                  <a:pt x="2338" y="653"/>
                </a:lnTo>
                <a:lnTo>
                  <a:pt x="2338" y="645"/>
                </a:lnTo>
                <a:lnTo>
                  <a:pt x="2339" y="638"/>
                </a:lnTo>
                <a:lnTo>
                  <a:pt x="2340" y="629"/>
                </a:lnTo>
                <a:lnTo>
                  <a:pt x="2343" y="616"/>
                </a:lnTo>
                <a:lnTo>
                  <a:pt x="2349" y="602"/>
                </a:lnTo>
                <a:lnTo>
                  <a:pt x="2354" y="592"/>
                </a:lnTo>
                <a:lnTo>
                  <a:pt x="2359" y="584"/>
                </a:lnTo>
                <a:lnTo>
                  <a:pt x="2364" y="577"/>
                </a:lnTo>
                <a:lnTo>
                  <a:pt x="2367" y="569"/>
                </a:lnTo>
                <a:lnTo>
                  <a:pt x="2370" y="561"/>
                </a:lnTo>
                <a:lnTo>
                  <a:pt x="2373" y="552"/>
                </a:lnTo>
                <a:lnTo>
                  <a:pt x="2374" y="546"/>
                </a:lnTo>
                <a:lnTo>
                  <a:pt x="2374" y="533"/>
                </a:lnTo>
                <a:lnTo>
                  <a:pt x="2373" y="522"/>
                </a:lnTo>
                <a:lnTo>
                  <a:pt x="2369" y="513"/>
                </a:lnTo>
                <a:lnTo>
                  <a:pt x="2367" y="507"/>
                </a:lnTo>
                <a:lnTo>
                  <a:pt x="2364" y="502"/>
                </a:lnTo>
                <a:lnTo>
                  <a:pt x="2353" y="431"/>
                </a:lnTo>
                <a:lnTo>
                  <a:pt x="2352" y="417"/>
                </a:lnTo>
                <a:lnTo>
                  <a:pt x="2350" y="401"/>
                </a:lnTo>
                <a:lnTo>
                  <a:pt x="2347" y="385"/>
                </a:lnTo>
                <a:lnTo>
                  <a:pt x="2342" y="370"/>
                </a:lnTo>
                <a:lnTo>
                  <a:pt x="2332" y="340"/>
                </a:lnTo>
                <a:lnTo>
                  <a:pt x="2321" y="312"/>
                </a:lnTo>
                <a:lnTo>
                  <a:pt x="2321" y="308"/>
                </a:lnTo>
                <a:lnTo>
                  <a:pt x="2322" y="303"/>
                </a:lnTo>
                <a:lnTo>
                  <a:pt x="2326" y="294"/>
                </a:lnTo>
                <a:lnTo>
                  <a:pt x="2335" y="277"/>
                </a:lnTo>
                <a:lnTo>
                  <a:pt x="2337" y="271"/>
                </a:lnTo>
                <a:lnTo>
                  <a:pt x="2345" y="259"/>
                </a:lnTo>
                <a:lnTo>
                  <a:pt x="2353" y="239"/>
                </a:lnTo>
                <a:lnTo>
                  <a:pt x="2357" y="228"/>
                </a:lnTo>
                <a:lnTo>
                  <a:pt x="2360" y="215"/>
                </a:lnTo>
                <a:lnTo>
                  <a:pt x="2363" y="202"/>
                </a:lnTo>
                <a:lnTo>
                  <a:pt x="2364" y="188"/>
                </a:lnTo>
                <a:lnTo>
                  <a:pt x="2364" y="174"/>
                </a:lnTo>
                <a:lnTo>
                  <a:pt x="2363" y="159"/>
                </a:lnTo>
                <a:lnTo>
                  <a:pt x="2359" y="146"/>
                </a:lnTo>
                <a:lnTo>
                  <a:pt x="2356" y="139"/>
                </a:lnTo>
                <a:lnTo>
                  <a:pt x="2353" y="131"/>
                </a:lnTo>
                <a:lnTo>
                  <a:pt x="2349" y="125"/>
                </a:lnTo>
                <a:lnTo>
                  <a:pt x="2343" y="118"/>
                </a:lnTo>
                <a:lnTo>
                  <a:pt x="2338" y="112"/>
                </a:lnTo>
                <a:lnTo>
                  <a:pt x="2331" y="105"/>
                </a:lnTo>
                <a:lnTo>
                  <a:pt x="2329" y="104"/>
                </a:lnTo>
                <a:lnTo>
                  <a:pt x="2323" y="100"/>
                </a:lnTo>
                <a:lnTo>
                  <a:pt x="2320" y="97"/>
                </a:lnTo>
                <a:lnTo>
                  <a:pt x="2317" y="94"/>
                </a:lnTo>
                <a:lnTo>
                  <a:pt x="2313" y="89"/>
                </a:lnTo>
                <a:lnTo>
                  <a:pt x="2310" y="84"/>
                </a:lnTo>
                <a:lnTo>
                  <a:pt x="2309" y="78"/>
                </a:lnTo>
                <a:lnTo>
                  <a:pt x="2307" y="72"/>
                </a:lnTo>
                <a:lnTo>
                  <a:pt x="2304" y="65"/>
                </a:lnTo>
                <a:lnTo>
                  <a:pt x="2299" y="56"/>
                </a:lnTo>
                <a:lnTo>
                  <a:pt x="2293" y="47"/>
                </a:lnTo>
                <a:lnTo>
                  <a:pt x="2283" y="37"/>
                </a:lnTo>
                <a:lnTo>
                  <a:pt x="2272" y="29"/>
                </a:lnTo>
                <a:lnTo>
                  <a:pt x="2257" y="19"/>
                </a:lnTo>
                <a:lnTo>
                  <a:pt x="2249" y="16"/>
                </a:lnTo>
                <a:lnTo>
                  <a:pt x="2241" y="13"/>
                </a:lnTo>
                <a:lnTo>
                  <a:pt x="2230" y="10"/>
                </a:lnTo>
                <a:lnTo>
                  <a:pt x="2219" y="7"/>
                </a:lnTo>
                <a:lnTo>
                  <a:pt x="2208" y="5"/>
                </a:lnTo>
                <a:lnTo>
                  <a:pt x="2194" y="4"/>
                </a:lnTo>
                <a:lnTo>
                  <a:pt x="2181" y="3"/>
                </a:lnTo>
                <a:lnTo>
                  <a:pt x="2165" y="3"/>
                </a:lnTo>
                <a:lnTo>
                  <a:pt x="2150" y="4"/>
                </a:lnTo>
                <a:lnTo>
                  <a:pt x="2132" y="5"/>
                </a:lnTo>
                <a:lnTo>
                  <a:pt x="2114" y="7"/>
                </a:lnTo>
                <a:lnTo>
                  <a:pt x="2095" y="10"/>
                </a:lnTo>
                <a:lnTo>
                  <a:pt x="2074" y="14"/>
                </a:lnTo>
                <a:lnTo>
                  <a:pt x="2051" y="20"/>
                </a:lnTo>
                <a:lnTo>
                  <a:pt x="2043" y="20"/>
                </a:lnTo>
                <a:lnTo>
                  <a:pt x="2021" y="22"/>
                </a:lnTo>
                <a:lnTo>
                  <a:pt x="1993" y="22"/>
                </a:lnTo>
                <a:lnTo>
                  <a:pt x="1978" y="21"/>
                </a:lnTo>
                <a:lnTo>
                  <a:pt x="1965" y="20"/>
                </a:lnTo>
                <a:lnTo>
                  <a:pt x="1952" y="17"/>
                </a:lnTo>
                <a:lnTo>
                  <a:pt x="1917" y="11"/>
                </a:lnTo>
                <a:lnTo>
                  <a:pt x="1893" y="7"/>
                </a:lnTo>
                <a:lnTo>
                  <a:pt x="1865" y="4"/>
                </a:lnTo>
                <a:lnTo>
                  <a:pt x="1836" y="2"/>
                </a:lnTo>
                <a:lnTo>
                  <a:pt x="1805" y="0"/>
                </a:lnTo>
                <a:lnTo>
                  <a:pt x="1773" y="1"/>
                </a:lnTo>
                <a:lnTo>
                  <a:pt x="1741" y="3"/>
                </a:lnTo>
                <a:lnTo>
                  <a:pt x="1725" y="4"/>
                </a:lnTo>
                <a:lnTo>
                  <a:pt x="1710" y="7"/>
                </a:lnTo>
                <a:lnTo>
                  <a:pt x="1694" y="10"/>
                </a:lnTo>
                <a:lnTo>
                  <a:pt x="1680" y="14"/>
                </a:lnTo>
                <a:lnTo>
                  <a:pt x="1665" y="19"/>
                </a:lnTo>
                <a:lnTo>
                  <a:pt x="1653" y="24"/>
                </a:lnTo>
                <a:lnTo>
                  <a:pt x="1639" y="32"/>
                </a:lnTo>
                <a:lnTo>
                  <a:pt x="1628" y="39"/>
                </a:lnTo>
                <a:lnTo>
                  <a:pt x="1616" y="47"/>
                </a:lnTo>
                <a:lnTo>
                  <a:pt x="1607" y="57"/>
                </a:lnTo>
                <a:lnTo>
                  <a:pt x="1599" y="68"/>
                </a:lnTo>
                <a:lnTo>
                  <a:pt x="1590" y="79"/>
                </a:lnTo>
                <a:lnTo>
                  <a:pt x="1545" y="148"/>
                </a:lnTo>
                <a:lnTo>
                  <a:pt x="1509" y="198"/>
                </a:lnTo>
                <a:lnTo>
                  <a:pt x="1495" y="216"/>
                </a:lnTo>
                <a:lnTo>
                  <a:pt x="1487" y="226"/>
                </a:lnTo>
                <a:lnTo>
                  <a:pt x="1481" y="234"/>
                </a:lnTo>
                <a:lnTo>
                  <a:pt x="1471" y="259"/>
                </a:lnTo>
                <a:lnTo>
                  <a:pt x="1465" y="275"/>
                </a:lnTo>
                <a:lnTo>
                  <a:pt x="1458" y="296"/>
                </a:lnTo>
                <a:lnTo>
                  <a:pt x="1451" y="320"/>
                </a:lnTo>
                <a:lnTo>
                  <a:pt x="1444" y="347"/>
                </a:lnTo>
                <a:lnTo>
                  <a:pt x="1439" y="376"/>
                </a:lnTo>
                <a:lnTo>
                  <a:pt x="1435" y="408"/>
                </a:lnTo>
                <a:lnTo>
                  <a:pt x="1433" y="443"/>
                </a:lnTo>
                <a:lnTo>
                  <a:pt x="1433" y="479"/>
                </a:lnTo>
                <a:lnTo>
                  <a:pt x="1434" y="497"/>
                </a:lnTo>
                <a:lnTo>
                  <a:pt x="1436" y="517"/>
                </a:lnTo>
                <a:lnTo>
                  <a:pt x="1438" y="537"/>
                </a:lnTo>
                <a:lnTo>
                  <a:pt x="1441" y="558"/>
                </a:lnTo>
                <a:lnTo>
                  <a:pt x="1445" y="578"/>
                </a:lnTo>
                <a:lnTo>
                  <a:pt x="1450" y="599"/>
                </a:lnTo>
                <a:lnTo>
                  <a:pt x="1457" y="621"/>
                </a:lnTo>
                <a:lnTo>
                  <a:pt x="1464" y="643"/>
                </a:lnTo>
                <a:lnTo>
                  <a:pt x="1468" y="661"/>
                </a:lnTo>
                <a:lnTo>
                  <a:pt x="1478" y="707"/>
                </a:lnTo>
                <a:lnTo>
                  <a:pt x="1483" y="735"/>
                </a:lnTo>
                <a:lnTo>
                  <a:pt x="1488" y="763"/>
                </a:lnTo>
                <a:lnTo>
                  <a:pt x="1491" y="790"/>
                </a:lnTo>
                <a:lnTo>
                  <a:pt x="1492" y="801"/>
                </a:lnTo>
                <a:lnTo>
                  <a:pt x="1491" y="813"/>
                </a:lnTo>
                <a:lnTo>
                  <a:pt x="1489" y="827"/>
                </a:lnTo>
                <a:lnTo>
                  <a:pt x="1487" y="842"/>
                </a:lnTo>
                <a:lnTo>
                  <a:pt x="1485" y="860"/>
                </a:lnTo>
                <a:lnTo>
                  <a:pt x="1485" y="878"/>
                </a:lnTo>
                <a:lnTo>
                  <a:pt x="1486" y="888"/>
                </a:lnTo>
                <a:lnTo>
                  <a:pt x="1488" y="896"/>
                </a:lnTo>
                <a:lnTo>
                  <a:pt x="1490" y="904"/>
                </a:lnTo>
                <a:lnTo>
                  <a:pt x="1493" y="910"/>
                </a:lnTo>
                <a:lnTo>
                  <a:pt x="1498" y="917"/>
                </a:lnTo>
                <a:lnTo>
                  <a:pt x="1503" y="921"/>
                </a:lnTo>
                <a:lnTo>
                  <a:pt x="1493" y="935"/>
                </a:lnTo>
                <a:lnTo>
                  <a:pt x="1478" y="954"/>
                </a:lnTo>
                <a:lnTo>
                  <a:pt x="1460" y="974"/>
                </a:lnTo>
                <a:lnTo>
                  <a:pt x="1436" y="995"/>
                </a:lnTo>
                <a:lnTo>
                  <a:pt x="1435" y="995"/>
                </a:lnTo>
                <a:lnTo>
                  <a:pt x="1433" y="999"/>
                </a:lnTo>
                <a:lnTo>
                  <a:pt x="1410" y="1018"/>
                </a:lnTo>
                <a:lnTo>
                  <a:pt x="1382" y="1037"/>
                </a:lnTo>
                <a:lnTo>
                  <a:pt x="1352" y="1057"/>
                </a:lnTo>
                <a:lnTo>
                  <a:pt x="1334" y="1066"/>
                </a:lnTo>
                <a:lnTo>
                  <a:pt x="1316" y="1075"/>
                </a:lnTo>
                <a:lnTo>
                  <a:pt x="1296" y="1085"/>
                </a:lnTo>
                <a:lnTo>
                  <a:pt x="1241" y="1112"/>
                </a:lnTo>
                <a:lnTo>
                  <a:pt x="1203" y="1130"/>
                </a:lnTo>
                <a:lnTo>
                  <a:pt x="1162" y="1153"/>
                </a:lnTo>
                <a:lnTo>
                  <a:pt x="1117" y="1179"/>
                </a:lnTo>
                <a:lnTo>
                  <a:pt x="1071" y="1208"/>
                </a:lnTo>
                <a:lnTo>
                  <a:pt x="1024" y="1239"/>
                </a:lnTo>
                <a:lnTo>
                  <a:pt x="1001" y="1256"/>
                </a:lnTo>
                <a:lnTo>
                  <a:pt x="978" y="1273"/>
                </a:lnTo>
                <a:lnTo>
                  <a:pt x="957" y="1291"/>
                </a:lnTo>
                <a:lnTo>
                  <a:pt x="935" y="1309"/>
                </a:lnTo>
                <a:lnTo>
                  <a:pt x="915" y="1327"/>
                </a:lnTo>
                <a:lnTo>
                  <a:pt x="895" y="1347"/>
                </a:lnTo>
                <a:lnTo>
                  <a:pt x="878" y="1366"/>
                </a:lnTo>
                <a:lnTo>
                  <a:pt x="861" y="1385"/>
                </a:lnTo>
                <a:lnTo>
                  <a:pt x="847" y="1405"/>
                </a:lnTo>
                <a:lnTo>
                  <a:pt x="833" y="1426"/>
                </a:lnTo>
                <a:lnTo>
                  <a:pt x="822" y="1446"/>
                </a:lnTo>
                <a:lnTo>
                  <a:pt x="813" y="1466"/>
                </a:lnTo>
                <a:lnTo>
                  <a:pt x="807" y="1487"/>
                </a:lnTo>
                <a:lnTo>
                  <a:pt x="804" y="1498"/>
                </a:lnTo>
                <a:lnTo>
                  <a:pt x="803" y="1508"/>
                </a:lnTo>
                <a:lnTo>
                  <a:pt x="789" y="1539"/>
                </a:lnTo>
                <a:lnTo>
                  <a:pt x="759" y="1610"/>
                </a:lnTo>
                <a:lnTo>
                  <a:pt x="742" y="1649"/>
                </a:lnTo>
                <a:lnTo>
                  <a:pt x="724" y="1685"/>
                </a:lnTo>
                <a:lnTo>
                  <a:pt x="716" y="1700"/>
                </a:lnTo>
                <a:lnTo>
                  <a:pt x="708" y="1713"/>
                </a:lnTo>
                <a:lnTo>
                  <a:pt x="700" y="1724"/>
                </a:lnTo>
                <a:lnTo>
                  <a:pt x="694" y="1730"/>
                </a:lnTo>
                <a:lnTo>
                  <a:pt x="683" y="1753"/>
                </a:lnTo>
                <a:lnTo>
                  <a:pt x="671" y="1778"/>
                </a:lnTo>
                <a:lnTo>
                  <a:pt x="658" y="1808"/>
                </a:lnTo>
                <a:lnTo>
                  <a:pt x="644" y="1840"/>
                </a:lnTo>
                <a:lnTo>
                  <a:pt x="633" y="1871"/>
                </a:lnTo>
                <a:lnTo>
                  <a:pt x="628" y="1887"/>
                </a:lnTo>
                <a:lnTo>
                  <a:pt x="625" y="1900"/>
                </a:lnTo>
                <a:lnTo>
                  <a:pt x="622" y="1911"/>
                </a:lnTo>
                <a:lnTo>
                  <a:pt x="621" y="1922"/>
                </a:lnTo>
                <a:lnTo>
                  <a:pt x="602" y="1975"/>
                </a:lnTo>
                <a:lnTo>
                  <a:pt x="554" y="2096"/>
                </a:lnTo>
                <a:lnTo>
                  <a:pt x="526" y="2164"/>
                </a:lnTo>
                <a:lnTo>
                  <a:pt x="499" y="2228"/>
                </a:lnTo>
                <a:lnTo>
                  <a:pt x="487" y="2256"/>
                </a:lnTo>
                <a:lnTo>
                  <a:pt x="475" y="2281"/>
                </a:lnTo>
                <a:lnTo>
                  <a:pt x="465" y="2300"/>
                </a:lnTo>
                <a:lnTo>
                  <a:pt x="456" y="2314"/>
                </a:lnTo>
                <a:lnTo>
                  <a:pt x="450" y="2331"/>
                </a:lnTo>
                <a:lnTo>
                  <a:pt x="434" y="2375"/>
                </a:lnTo>
                <a:lnTo>
                  <a:pt x="423" y="2406"/>
                </a:lnTo>
                <a:lnTo>
                  <a:pt x="413" y="2440"/>
                </a:lnTo>
                <a:lnTo>
                  <a:pt x="403" y="2479"/>
                </a:lnTo>
                <a:lnTo>
                  <a:pt x="392" y="2518"/>
                </a:lnTo>
                <a:lnTo>
                  <a:pt x="383" y="2560"/>
                </a:lnTo>
                <a:lnTo>
                  <a:pt x="376" y="2602"/>
                </a:lnTo>
                <a:lnTo>
                  <a:pt x="373" y="2623"/>
                </a:lnTo>
                <a:lnTo>
                  <a:pt x="371" y="2644"/>
                </a:lnTo>
                <a:lnTo>
                  <a:pt x="370" y="2665"/>
                </a:lnTo>
                <a:lnTo>
                  <a:pt x="369" y="2684"/>
                </a:lnTo>
                <a:lnTo>
                  <a:pt x="370" y="2704"/>
                </a:lnTo>
                <a:lnTo>
                  <a:pt x="371" y="2722"/>
                </a:lnTo>
                <a:lnTo>
                  <a:pt x="373" y="2740"/>
                </a:lnTo>
                <a:lnTo>
                  <a:pt x="378" y="2757"/>
                </a:lnTo>
                <a:lnTo>
                  <a:pt x="383" y="2772"/>
                </a:lnTo>
                <a:lnTo>
                  <a:pt x="388" y="2787"/>
                </a:lnTo>
                <a:lnTo>
                  <a:pt x="396" y="2800"/>
                </a:lnTo>
                <a:lnTo>
                  <a:pt x="405" y="2812"/>
                </a:lnTo>
                <a:lnTo>
                  <a:pt x="434" y="2838"/>
                </a:lnTo>
                <a:lnTo>
                  <a:pt x="499" y="2896"/>
                </a:lnTo>
                <a:lnTo>
                  <a:pt x="535" y="2927"/>
                </a:lnTo>
                <a:lnTo>
                  <a:pt x="570" y="2956"/>
                </a:lnTo>
                <a:lnTo>
                  <a:pt x="598" y="2977"/>
                </a:lnTo>
                <a:lnTo>
                  <a:pt x="607" y="2984"/>
                </a:lnTo>
                <a:lnTo>
                  <a:pt x="614" y="2987"/>
                </a:lnTo>
                <a:lnTo>
                  <a:pt x="614" y="2999"/>
                </a:lnTo>
                <a:lnTo>
                  <a:pt x="615" y="2999"/>
                </a:lnTo>
                <a:lnTo>
                  <a:pt x="615" y="3019"/>
                </a:lnTo>
                <a:lnTo>
                  <a:pt x="616" y="3049"/>
                </a:lnTo>
                <a:lnTo>
                  <a:pt x="618" y="3086"/>
                </a:lnTo>
                <a:lnTo>
                  <a:pt x="621" y="3104"/>
                </a:lnTo>
                <a:lnTo>
                  <a:pt x="625" y="3124"/>
                </a:lnTo>
                <a:lnTo>
                  <a:pt x="629" y="3143"/>
                </a:lnTo>
                <a:lnTo>
                  <a:pt x="634" y="3161"/>
                </a:lnTo>
                <a:lnTo>
                  <a:pt x="640" y="3179"/>
                </a:lnTo>
                <a:lnTo>
                  <a:pt x="648" y="3196"/>
                </a:lnTo>
                <a:lnTo>
                  <a:pt x="657" y="3210"/>
                </a:lnTo>
                <a:lnTo>
                  <a:pt x="662" y="3216"/>
                </a:lnTo>
                <a:lnTo>
                  <a:pt x="668" y="3223"/>
                </a:lnTo>
                <a:lnTo>
                  <a:pt x="674" y="3228"/>
                </a:lnTo>
                <a:lnTo>
                  <a:pt x="681" y="3233"/>
                </a:lnTo>
                <a:lnTo>
                  <a:pt x="687" y="3236"/>
                </a:lnTo>
                <a:lnTo>
                  <a:pt x="694" y="3240"/>
                </a:lnTo>
                <a:lnTo>
                  <a:pt x="709" y="3244"/>
                </a:lnTo>
                <a:lnTo>
                  <a:pt x="725" y="3251"/>
                </a:lnTo>
                <a:lnTo>
                  <a:pt x="747" y="3257"/>
                </a:lnTo>
                <a:lnTo>
                  <a:pt x="775" y="3264"/>
                </a:lnTo>
                <a:lnTo>
                  <a:pt x="806" y="3271"/>
                </a:lnTo>
                <a:lnTo>
                  <a:pt x="841" y="3278"/>
                </a:lnTo>
                <a:lnTo>
                  <a:pt x="880" y="3282"/>
                </a:lnTo>
                <a:lnTo>
                  <a:pt x="874" y="3313"/>
                </a:lnTo>
                <a:lnTo>
                  <a:pt x="864" y="3357"/>
                </a:lnTo>
                <a:lnTo>
                  <a:pt x="859" y="3378"/>
                </a:lnTo>
                <a:lnTo>
                  <a:pt x="853" y="3399"/>
                </a:lnTo>
                <a:lnTo>
                  <a:pt x="847" y="3417"/>
                </a:lnTo>
                <a:lnTo>
                  <a:pt x="843" y="3424"/>
                </a:lnTo>
                <a:lnTo>
                  <a:pt x="840" y="3429"/>
                </a:lnTo>
                <a:lnTo>
                  <a:pt x="836" y="3450"/>
                </a:lnTo>
                <a:lnTo>
                  <a:pt x="831" y="3475"/>
                </a:lnTo>
                <a:lnTo>
                  <a:pt x="826" y="3508"/>
                </a:lnTo>
                <a:lnTo>
                  <a:pt x="820" y="3549"/>
                </a:lnTo>
                <a:lnTo>
                  <a:pt x="814" y="3599"/>
                </a:lnTo>
                <a:lnTo>
                  <a:pt x="809" y="3654"/>
                </a:lnTo>
                <a:lnTo>
                  <a:pt x="806" y="3715"/>
                </a:lnTo>
                <a:lnTo>
                  <a:pt x="804" y="3782"/>
                </a:lnTo>
                <a:lnTo>
                  <a:pt x="804" y="3817"/>
                </a:lnTo>
                <a:lnTo>
                  <a:pt x="805" y="3852"/>
                </a:lnTo>
                <a:lnTo>
                  <a:pt x="806" y="3890"/>
                </a:lnTo>
                <a:lnTo>
                  <a:pt x="809" y="3927"/>
                </a:lnTo>
                <a:lnTo>
                  <a:pt x="812" y="3965"/>
                </a:lnTo>
                <a:lnTo>
                  <a:pt x="816" y="4005"/>
                </a:lnTo>
                <a:lnTo>
                  <a:pt x="822" y="4044"/>
                </a:lnTo>
                <a:lnTo>
                  <a:pt x="828" y="4085"/>
                </a:lnTo>
                <a:lnTo>
                  <a:pt x="836" y="4125"/>
                </a:lnTo>
                <a:lnTo>
                  <a:pt x="844" y="4166"/>
                </a:lnTo>
                <a:lnTo>
                  <a:pt x="855" y="4207"/>
                </a:lnTo>
                <a:lnTo>
                  <a:pt x="867" y="4248"/>
                </a:lnTo>
                <a:lnTo>
                  <a:pt x="880" y="4289"/>
                </a:lnTo>
                <a:lnTo>
                  <a:pt x="894" y="4331"/>
                </a:lnTo>
                <a:lnTo>
                  <a:pt x="916" y="4384"/>
                </a:lnTo>
                <a:lnTo>
                  <a:pt x="965" y="4505"/>
                </a:lnTo>
                <a:lnTo>
                  <a:pt x="992" y="4573"/>
                </a:lnTo>
                <a:lnTo>
                  <a:pt x="1017" y="4638"/>
                </a:lnTo>
                <a:lnTo>
                  <a:pt x="1035" y="4690"/>
                </a:lnTo>
                <a:lnTo>
                  <a:pt x="1043" y="4709"/>
                </a:lnTo>
                <a:lnTo>
                  <a:pt x="1046" y="4723"/>
                </a:lnTo>
                <a:lnTo>
                  <a:pt x="1068" y="4781"/>
                </a:lnTo>
                <a:lnTo>
                  <a:pt x="1091" y="4842"/>
                </a:lnTo>
                <a:lnTo>
                  <a:pt x="1119" y="4915"/>
                </a:lnTo>
                <a:lnTo>
                  <a:pt x="1150" y="4989"/>
                </a:lnTo>
                <a:lnTo>
                  <a:pt x="1166" y="5026"/>
                </a:lnTo>
                <a:lnTo>
                  <a:pt x="1181" y="5059"/>
                </a:lnTo>
                <a:lnTo>
                  <a:pt x="1195" y="5089"/>
                </a:lnTo>
                <a:lnTo>
                  <a:pt x="1209" y="5116"/>
                </a:lnTo>
                <a:lnTo>
                  <a:pt x="1221" y="5137"/>
                </a:lnTo>
                <a:lnTo>
                  <a:pt x="1226" y="5145"/>
                </a:lnTo>
                <a:lnTo>
                  <a:pt x="1231" y="5151"/>
                </a:lnTo>
                <a:lnTo>
                  <a:pt x="1231" y="5152"/>
                </a:lnTo>
                <a:lnTo>
                  <a:pt x="1232" y="5153"/>
                </a:lnTo>
                <a:lnTo>
                  <a:pt x="1230" y="5158"/>
                </a:lnTo>
                <a:lnTo>
                  <a:pt x="1222" y="5173"/>
                </a:lnTo>
                <a:lnTo>
                  <a:pt x="1215" y="5182"/>
                </a:lnTo>
                <a:lnTo>
                  <a:pt x="1207" y="5194"/>
                </a:lnTo>
                <a:lnTo>
                  <a:pt x="1196" y="5207"/>
                </a:lnTo>
                <a:lnTo>
                  <a:pt x="1184" y="5221"/>
                </a:lnTo>
                <a:lnTo>
                  <a:pt x="1161" y="5266"/>
                </a:lnTo>
                <a:lnTo>
                  <a:pt x="1138" y="5315"/>
                </a:lnTo>
                <a:lnTo>
                  <a:pt x="1111" y="5372"/>
                </a:lnTo>
                <a:lnTo>
                  <a:pt x="1084" y="5433"/>
                </a:lnTo>
                <a:lnTo>
                  <a:pt x="1072" y="5463"/>
                </a:lnTo>
                <a:lnTo>
                  <a:pt x="1061" y="5491"/>
                </a:lnTo>
                <a:lnTo>
                  <a:pt x="1052" y="5517"/>
                </a:lnTo>
                <a:lnTo>
                  <a:pt x="1045" y="5540"/>
                </a:lnTo>
                <a:lnTo>
                  <a:pt x="1039" y="5560"/>
                </a:lnTo>
                <a:lnTo>
                  <a:pt x="1038" y="5568"/>
                </a:lnTo>
                <a:lnTo>
                  <a:pt x="1038" y="5575"/>
                </a:lnTo>
                <a:lnTo>
                  <a:pt x="1032" y="5596"/>
                </a:lnTo>
                <a:lnTo>
                  <a:pt x="1016" y="5646"/>
                </a:lnTo>
                <a:lnTo>
                  <a:pt x="1006" y="5674"/>
                </a:lnTo>
                <a:lnTo>
                  <a:pt x="996" y="5701"/>
                </a:lnTo>
                <a:lnTo>
                  <a:pt x="986" y="5724"/>
                </a:lnTo>
                <a:lnTo>
                  <a:pt x="980" y="5733"/>
                </a:lnTo>
                <a:lnTo>
                  <a:pt x="976" y="5740"/>
                </a:lnTo>
                <a:lnTo>
                  <a:pt x="950" y="5810"/>
                </a:lnTo>
                <a:lnTo>
                  <a:pt x="924" y="5884"/>
                </a:lnTo>
                <a:lnTo>
                  <a:pt x="894" y="5969"/>
                </a:lnTo>
                <a:lnTo>
                  <a:pt x="864" y="6058"/>
                </a:lnTo>
                <a:lnTo>
                  <a:pt x="837" y="6140"/>
                </a:lnTo>
                <a:lnTo>
                  <a:pt x="827" y="6175"/>
                </a:lnTo>
                <a:lnTo>
                  <a:pt x="819" y="6206"/>
                </a:lnTo>
                <a:lnTo>
                  <a:pt x="813" y="6230"/>
                </a:lnTo>
                <a:lnTo>
                  <a:pt x="811" y="6247"/>
                </a:lnTo>
                <a:lnTo>
                  <a:pt x="765" y="6347"/>
                </a:lnTo>
                <a:lnTo>
                  <a:pt x="717" y="6452"/>
                </a:lnTo>
                <a:lnTo>
                  <a:pt x="660" y="6575"/>
                </a:lnTo>
                <a:lnTo>
                  <a:pt x="600" y="6703"/>
                </a:lnTo>
                <a:lnTo>
                  <a:pt x="543" y="6820"/>
                </a:lnTo>
                <a:lnTo>
                  <a:pt x="517" y="6871"/>
                </a:lnTo>
                <a:lnTo>
                  <a:pt x="495" y="6915"/>
                </a:lnTo>
                <a:lnTo>
                  <a:pt x="476" y="6949"/>
                </a:lnTo>
                <a:lnTo>
                  <a:pt x="462" y="6972"/>
                </a:lnTo>
                <a:lnTo>
                  <a:pt x="443" y="7010"/>
                </a:lnTo>
                <a:lnTo>
                  <a:pt x="423" y="7051"/>
                </a:lnTo>
                <a:lnTo>
                  <a:pt x="400" y="7099"/>
                </a:lnTo>
                <a:lnTo>
                  <a:pt x="379" y="7149"/>
                </a:lnTo>
                <a:lnTo>
                  <a:pt x="359" y="7197"/>
                </a:lnTo>
                <a:lnTo>
                  <a:pt x="351" y="7218"/>
                </a:lnTo>
                <a:lnTo>
                  <a:pt x="345" y="7235"/>
                </a:lnTo>
                <a:lnTo>
                  <a:pt x="341" y="7250"/>
                </a:lnTo>
                <a:lnTo>
                  <a:pt x="340" y="7261"/>
                </a:lnTo>
                <a:lnTo>
                  <a:pt x="336" y="7274"/>
                </a:lnTo>
                <a:lnTo>
                  <a:pt x="332" y="7286"/>
                </a:lnTo>
                <a:lnTo>
                  <a:pt x="327" y="7302"/>
                </a:lnTo>
                <a:lnTo>
                  <a:pt x="320" y="7318"/>
                </a:lnTo>
                <a:lnTo>
                  <a:pt x="310" y="7334"/>
                </a:lnTo>
                <a:lnTo>
                  <a:pt x="305" y="7341"/>
                </a:lnTo>
                <a:lnTo>
                  <a:pt x="300" y="7348"/>
                </a:lnTo>
                <a:lnTo>
                  <a:pt x="295" y="7354"/>
                </a:lnTo>
                <a:lnTo>
                  <a:pt x="288" y="7359"/>
                </a:lnTo>
                <a:lnTo>
                  <a:pt x="278" y="7374"/>
                </a:lnTo>
                <a:lnTo>
                  <a:pt x="268" y="7391"/>
                </a:lnTo>
                <a:lnTo>
                  <a:pt x="256" y="7411"/>
                </a:lnTo>
                <a:lnTo>
                  <a:pt x="245" y="7433"/>
                </a:lnTo>
                <a:lnTo>
                  <a:pt x="240" y="7445"/>
                </a:lnTo>
                <a:lnTo>
                  <a:pt x="236" y="7455"/>
                </a:lnTo>
                <a:lnTo>
                  <a:pt x="232" y="7467"/>
                </a:lnTo>
                <a:lnTo>
                  <a:pt x="231" y="7476"/>
                </a:lnTo>
                <a:lnTo>
                  <a:pt x="230" y="7485"/>
                </a:lnTo>
                <a:lnTo>
                  <a:pt x="231" y="7494"/>
                </a:lnTo>
                <a:lnTo>
                  <a:pt x="236" y="7498"/>
                </a:lnTo>
                <a:lnTo>
                  <a:pt x="248" y="7506"/>
                </a:lnTo>
                <a:lnTo>
                  <a:pt x="240" y="7508"/>
                </a:lnTo>
                <a:lnTo>
                  <a:pt x="232" y="7511"/>
                </a:lnTo>
                <a:lnTo>
                  <a:pt x="226" y="7515"/>
                </a:lnTo>
                <a:lnTo>
                  <a:pt x="220" y="7521"/>
                </a:lnTo>
                <a:lnTo>
                  <a:pt x="215" y="7528"/>
                </a:lnTo>
                <a:lnTo>
                  <a:pt x="211" y="7536"/>
                </a:lnTo>
                <a:lnTo>
                  <a:pt x="209" y="7546"/>
                </a:lnTo>
                <a:lnTo>
                  <a:pt x="208" y="7559"/>
                </a:lnTo>
                <a:lnTo>
                  <a:pt x="206" y="7567"/>
                </a:lnTo>
                <a:lnTo>
                  <a:pt x="204" y="7587"/>
                </a:lnTo>
                <a:lnTo>
                  <a:pt x="202" y="7598"/>
                </a:lnTo>
                <a:lnTo>
                  <a:pt x="199" y="7611"/>
                </a:lnTo>
                <a:lnTo>
                  <a:pt x="195" y="7623"/>
                </a:lnTo>
                <a:lnTo>
                  <a:pt x="189" y="7635"/>
                </a:lnTo>
                <a:lnTo>
                  <a:pt x="176" y="7650"/>
                </a:lnTo>
                <a:lnTo>
                  <a:pt x="149" y="7688"/>
                </a:lnTo>
                <a:lnTo>
                  <a:pt x="135" y="7709"/>
                </a:lnTo>
                <a:lnTo>
                  <a:pt x="123" y="7730"/>
                </a:lnTo>
                <a:lnTo>
                  <a:pt x="118" y="7739"/>
                </a:lnTo>
                <a:lnTo>
                  <a:pt x="115" y="7749"/>
                </a:lnTo>
                <a:lnTo>
                  <a:pt x="113" y="7756"/>
                </a:lnTo>
                <a:lnTo>
                  <a:pt x="112" y="7761"/>
                </a:lnTo>
                <a:lnTo>
                  <a:pt x="105" y="7768"/>
                </a:lnTo>
                <a:lnTo>
                  <a:pt x="87" y="7784"/>
                </a:lnTo>
                <a:lnTo>
                  <a:pt x="77" y="7794"/>
                </a:lnTo>
                <a:lnTo>
                  <a:pt x="66" y="7805"/>
                </a:lnTo>
                <a:lnTo>
                  <a:pt x="58" y="7816"/>
                </a:lnTo>
                <a:lnTo>
                  <a:pt x="53" y="7827"/>
                </a:lnTo>
                <a:lnTo>
                  <a:pt x="42" y="7837"/>
                </a:lnTo>
                <a:lnTo>
                  <a:pt x="30" y="7849"/>
                </a:lnTo>
                <a:lnTo>
                  <a:pt x="19" y="7865"/>
                </a:lnTo>
                <a:lnTo>
                  <a:pt x="14" y="7873"/>
                </a:lnTo>
                <a:lnTo>
                  <a:pt x="8" y="7883"/>
                </a:lnTo>
                <a:lnTo>
                  <a:pt x="4" y="7892"/>
                </a:lnTo>
                <a:lnTo>
                  <a:pt x="2" y="7901"/>
                </a:lnTo>
                <a:lnTo>
                  <a:pt x="0" y="7911"/>
                </a:lnTo>
                <a:lnTo>
                  <a:pt x="0" y="7920"/>
                </a:lnTo>
                <a:lnTo>
                  <a:pt x="3" y="7928"/>
                </a:lnTo>
                <a:lnTo>
                  <a:pt x="7" y="7938"/>
                </a:lnTo>
                <a:lnTo>
                  <a:pt x="44" y="7956"/>
                </a:lnTo>
                <a:lnTo>
                  <a:pt x="83" y="7975"/>
                </a:lnTo>
                <a:lnTo>
                  <a:pt x="131" y="7997"/>
                </a:lnTo>
                <a:lnTo>
                  <a:pt x="184" y="8018"/>
                </a:lnTo>
                <a:lnTo>
                  <a:pt x="211" y="8029"/>
                </a:lnTo>
                <a:lnTo>
                  <a:pt x="237" y="8038"/>
                </a:lnTo>
                <a:lnTo>
                  <a:pt x="261" y="8045"/>
                </a:lnTo>
                <a:lnTo>
                  <a:pt x="285" y="8052"/>
                </a:lnTo>
                <a:lnTo>
                  <a:pt x="307" y="8056"/>
                </a:lnTo>
                <a:lnTo>
                  <a:pt x="326" y="8057"/>
                </a:lnTo>
                <a:lnTo>
                  <a:pt x="350" y="8060"/>
                </a:lnTo>
                <a:lnTo>
                  <a:pt x="404" y="8065"/>
                </a:lnTo>
                <a:lnTo>
                  <a:pt x="434" y="8068"/>
                </a:lnTo>
                <a:lnTo>
                  <a:pt x="461" y="8070"/>
                </a:lnTo>
                <a:lnTo>
                  <a:pt x="483" y="8071"/>
                </a:lnTo>
                <a:lnTo>
                  <a:pt x="492" y="8071"/>
                </a:lnTo>
                <a:lnTo>
                  <a:pt x="497" y="8070"/>
                </a:lnTo>
                <a:lnTo>
                  <a:pt x="501" y="8067"/>
                </a:lnTo>
                <a:lnTo>
                  <a:pt x="505" y="8064"/>
                </a:lnTo>
                <a:lnTo>
                  <a:pt x="511" y="8062"/>
                </a:lnTo>
                <a:lnTo>
                  <a:pt x="520" y="8060"/>
                </a:lnTo>
                <a:lnTo>
                  <a:pt x="530" y="8060"/>
                </a:lnTo>
                <a:lnTo>
                  <a:pt x="543" y="8062"/>
                </a:lnTo>
                <a:lnTo>
                  <a:pt x="549" y="8064"/>
                </a:lnTo>
                <a:lnTo>
                  <a:pt x="556" y="8067"/>
                </a:lnTo>
                <a:lnTo>
                  <a:pt x="583" y="8083"/>
                </a:lnTo>
                <a:lnTo>
                  <a:pt x="614" y="8098"/>
                </a:lnTo>
                <a:lnTo>
                  <a:pt x="655" y="8117"/>
                </a:lnTo>
                <a:lnTo>
                  <a:pt x="677" y="8126"/>
                </a:lnTo>
                <a:lnTo>
                  <a:pt x="701" y="8136"/>
                </a:lnTo>
                <a:lnTo>
                  <a:pt x="726" y="8145"/>
                </a:lnTo>
                <a:lnTo>
                  <a:pt x="753" y="8153"/>
                </a:lnTo>
                <a:lnTo>
                  <a:pt x="780" y="8161"/>
                </a:lnTo>
                <a:lnTo>
                  <a:pt x="807" y="8167"/>
                </a:lnTo>
                <a:lnTo>
                  <a:pt x="835" y="8172"/>
                </a:lnTo>
                <a:lnTo>
                  <a:pt x="862" y="8176"/>
                </a:lnTo>
                <a:lnTo>
                  <a:pt x="941" y="8177"/>
                </a:lnTo>
                <a:lnTo>
                  <a:pt x="1022" y="8178"/>
                </a:lnTo>
                <a:lnTo>
                  <a:pt x="1116" y="8178"/>
                </a:lnTo>
                <a:lnTo>
                  <a:pt x="1212" y="8177"/>
                </a:lnTo>
                <a:lnTo>
                  <a:pt x="1257" y="8175"/>
                </a:lnTo>
                <a:lnTo>
                  <a:pt x="1299" y="8173"/>
                </a:lnTo>
                <a:lnTo>
                  <a:pt x="1334" y="8171"/>
                </a:lnTo>
                <a:lnTo>
                  <a:pt x="1364" y="8167"/>
                </a:lnTo>
                <a:lnTo>
                  <a:pt x="1376" y="8165"/>
                </a:lnTo>
                <a:lnTo>
                  <a:pt x="1386" y="8163"/>
                </a:lnTo>
                <a:lnTo>
                  <a:pt x="1393" y="8160"/>
                </a:lnTo>
                <a:lnTo>
                  <a:pt x="1398" y="8156"/>
                </a:lnTo>
                <a:lnTo>
                  <a:pt x="1404" y="8149"/>
                </a:lnTo>
                <a:lnTo>
                  <a:pt x="1408" y="8141"/>
                </a:lnTo>
                <a:lnTo>
                  <a:pt x="1412" y="8131"/>
                </a:lnTo>
                <a:lnTo>
                  <a:pt x="1413" y="8124"/>
                </a:lnTo>
                <a:lnTo>
                  <a:pt x="1414" y="8118"/>
                </a:lnTo>
                <a:lnTo>
                  <a:pt x="1414" y="8111"/>
                </a:lnTo>
                <a:lnTo>
                  <a:pt x="1413" y="8105"/>
                </a:lnTo>
                <a:lnTo>
                  <a:pt x="1411" y="8097"/>
                </a:lnTo>
                <a:lnTo>
                  <a:pt x="1407" y="8090"/>
                </a:lnTo>
                <a:lnTo>
                  <a:pt x="1402" y="8083"/>
                </a:lnTo>
                <a:lnTo>
                  <a:pt x="1395" y="8076"/>
                </a:lnTo>
                <a:lnTo>
                  <a:pt x="1396" y="8071"/>
                </a:lnTo>
                <a:lnTo>
                  <a:pt x="1399" y="8059"/>
                </a:lnTo>
                <a:lnTo>
                  <a:pt x="1402" y="8041"/>
                </a:lnTo>
                <a:lnTo>
                  <a:pt x="1402" y="8030"/>
                </a:lnTo>
                <a:lnTo>
                  <a:pt x="1401" y="8018"/>
                </a:lnTo>
                <a:lnTo>
                  <a:pt x="1398" y="8007"/>
                </a:lnTo>
                <a:lnTo>
                  <a:pt x="1395" y="7994"/>
                </a:lnTo>
                <a:lnTo>
                  <a:pt x="1390" y="7981"/>
                </a:lnTo>
                <a:lnTo>
                  <a:pt x="1384" y="7969"/>
                </a:lnTo>
                <a:lnTo>
                  <a:pt x="1375" y="7956"/>
                </a:lnTo>
                <a:lnTo>
                  <a:pt x="1363" y="7944"/>
                </a:lnTo>
                <a:lnTo>
                  <a:pt x="1350" y="7932"/>
                </a:lnTo>
                <a:lnTo>
                  <a:pt x="1333" y="7921"/>
                </a:lnTo>
                <a:lnTo>
                  <a:pt x="1322" y="7918"/>
                </a:lnTo>
                <a:lnTo>
                  <a:pt x="1308" y="7915"/>
                </a:lnTo>
                <a:lnTo>
                  <a:pt x="1290" y="7912"/>
                </a:lnTo>
                <a:lnTo>
                  <a:pt x="1265" y="7909"/>
                </a:lnTo>
                <a:lnTo>
                  <a:pt x="1233" y="7907"/>
                </a:lnTo>
                <a:lnTo>
                  <a:pt x="1216" y="7909"/>
                </a:lnTo>
                <a:lnTo>
                  <a:pt x="1197" y="7909"/>
                </a:lnTo>
                <a:lnTo>
                  <a:pt x="1176" y="7911"/>
                </a:lnTo>
                <a:lnTo>
                  <a:pt x="1155" y="7914"/>
                </a:lnTo>
                <a:lnTo>
                  <a:pt x="1135" y="7907"/>
                </a:lnTo>
                <a:lnTo>
                  <a:pt x="1114" y="7900"/>
                </a:lnTo>
                <a:lnTo>
                  <a:pt x="1089" y="7889"/>
                </a:lnTo>
                <a:lnTo>
                  <a:pt x="1075" y="7883"/>
                </a:lnTo>
                <a:lnTo>
                  <a:pt x="1060" y="7875"/>
                </a:lnTo>
                <a:lnTo>
                  <a:pt x="1046" y="7867"/>
                </a:lnTo>
                <a:lnTo>
                  <a:pt x="1031" y="7858"/>
                </a:lnTo>
                <a:lnTo>
                  <a:pt x="1017" y="7847"/>
                </a:lnTo>
                <a:lnTo>
                  <a:pt x="1003" y="7836"/>
                </a:lnTo>
                <a:lnTo>
                  <a:pt x="991" y="7823"/>
                </a:lnTo>
                <a:lnTo>
                  <a:pt x="978" y="7810"/>
                </a:lnTo>
                <a:lnTo>
                  <a:pt x="942" y="7750"/>
                </a:lnTo>
                <a:lnTo>
                  <a:pt x="909" y="7697"/>
                </a:lnTo>
                <a:lnTo>
                  <a:pt x="892" y="7672"/>
                </a:lnTo>
                <a:lnTo>
                  <a:pt x="878" y="7651"/>
                </a:lnTo>
                <a:lnTo>
                  <a:pt x="886" y="7662"/>
                </a:lnTo>
                <a:lnTo>
                  <a:pt x="894" y="7675"/>
                </a:lnTo>
                <a:lnTo>
                  <a:pt x="903" y="7679"/>
                </a:lnTo>
                <a:lnTo>
                  <a:pt x="910" y="7683"/>
                </a:lnTo>
                <a:lnTo>
                  <a:pt x="919" y="7687"/>
                </a:lnTo>
                <a:lnTo>
                  <a:pt x="928" y="7689"/>
                </a:lnTo>
                <a:lnTo>
                  <a:pt x="932" y="7689"/>
                </a:lnTo>
                <a:lnTo>
                  <a:pt x="936" y="7688"/>
                </a:lnTo>
                <a:lnTo>
                  <a:pt x="939" y="7685"/>
                </a:lnTo>
                <a:lnTo>
                  <a:pt x="941" y="7682"/>
                </a:lnTo>
                <a:lnTo>
                  <a:pt x="943" y="7678"/>
                </a:lnTo>
                <a:lnTo>
                  <a:pt x="943" y="7672"/>
                </a:lnTo>
                <a:lnTo>
                  <a:pt x="945" y="7644"/>
                </a:lnTo>
                <a:lnTo>
                  <a:pt x="946" y="7614"/>
                </a:lnTo>
                <a:lnTo>
                  <a:pt x="949" y="7578"/>
                </a:lnTo>
                <a:lnTo>
                  <a:pt x="953" y="7540"/>
                </a:lnTo>
                <a:lnTo>
                  <a:pt x="960" y="7505"/>
                </a:lnTo>
                <a:lnTo>
                  <a:pt x="963" y="7488"/>
                </a:lnTo>
                <a:lnTo>
                  <a:pt x="967" y="7474"/>
                </a:lnTo>
                <a:lnTo>
                  <a:pt x="971" y="7462"/>
                </a:lnTo>
                <a:lnTo>
                  <a:pt x="976" y="7453"/>
                </a:lnTo>
                <a:lnTo>
                  <a:pt x="985" y="7444"/>
                </a:lnTo>
                <a:lnTo>
                  <a:pt x="994" y="7432"/>
                </a:lnTo>
                <a:lnTo>
                  <a:pt x="1004" y="7418"/>
                </a:lnTo>
                <a:lnTo>
                  <a:pt x="1014" y="7400"/>
                </a:lnTo>
                <a:lnTo>
                  <a:pt x="1019" y="7391"/>
                </a:lnTo>
                <a:lnTo>
                  <a:pt x="1023" y="7381"/>
                </a:lnTo>
                <a:lnTo>
                  <a:pt x="1026" y="7369"/>
                </a:lnTo>
                <a:lnTo>
                  <a:pt x="1028" y="7358"/>
                </a:lnTo>
                <a:lnTo>
                  <a:pt x="1030" y="7346"/>
                </a:lnTo>
                <a:lnTo>
                  <a:pt x="1030" y="7334"/>
                </a:lnTo>
                <a:lnTo>
                  <a:pt x="1038" y="7302"/>
                </a:lnTo>
                <a:lnTo>
                  <a:pt x="1048" y="7266"/>
                </a:lnTo>
                <a:lnTo>
                  <a:pt x="1060" y="7225"/>
                </a:lnTo>
                <a:lnTo>
                  <a:pt x="1075" y="7181"/>
                </a:lnTo>
                <a:lnTo>
                  <a:pt x="1083" y="7160"/>
                </a:lnTo>
                <a:lnTo>
                  <a:pt x="1091" y="7139"/>
                </a:lnTo>
                <a:lnTo>
                  <a:pt x="1101" y="7120"/>
                </a:lnTo>
                <a:lnTo>
                  <a:pt x="1110" y="7102"/>
                </a:lnTo>
                <a:lnTo>
                  <a:pt x="1120" y="7088"/>
                </a:lnTo>
                <a:lnTo>
                  <a:pt x="1130" y="7077"/>
                </a:lnTo>
                <a:lnTo>
                  <a:pt x="1161" y="7034"/>
                </a:lnTo>
                <a:lnTo>
                  <a:pt x="1193" y="6988"/>
                </a:lnTo>
                <a:lnTo>
                  <a:pt x="1230" y="6933"/>
                </a:lnTo>
                <a:lnTo>
                  <a:pt x="1270" y="6874"/>
                </a:lnTo>
                <a:lnTo>
                  <a:pt x="1306" y="6815"/>
                </a:lnTo>
                <a:lnTo>
                  <a:pt x="1322" y="6788"/>
                </a:lnTo>
                <a:lnTo>
                  <a:pt x="1335" y="6763"/>
                </a:lnTo>
                <a:lnTo>
                  <a:pt x="1347" y="6741"/>
                </a:lnTo>
                <a:lnTo>
                  <a:pt x="1355" y="6723"/>
                </a:lnTo>
                <a:lnTo>
                  <a:pt x="1392" y="6652"/>
                </a:lnTo>
                <a:lnTo>
                  <a:pt x="1433" y="6579"/>
                </a:lnTo>
                <a:lnTo>
                  <a:pt x="1479" y="6495"/>
                </a:lnTo>
                <a:lnTo>
                  <a:pt x="1529" y="6410"/>
                </a:lnTo>
                <a:lnTo>
                  <a:pt x="1553" y="6370"/>
                </a:lnTo>
                <a:lnTo>
                  <a:pt x="1575" y="6333"/>
                </a:lnTo>
                <a:lnTo>
                  <a:pt x="1596" y="6302"/>
                </a:lnTo>
                <a:lnTo>
                  <a:pt x="1613" y="6277"/>
                </a:lnTo>
                <a:lnTo>
                  <a:pt x="1628" y="6258"/>
                </a:lnTo>
                <a:lnTo>
                  <a:pt x="1634" y="6253"/>
                </a:lnTo>
                <a:lnTo>
                  <a:pt x="1639" y="6249"/>
                </a:lnTo>
                <a:lnTo>
                  <a:pt x="1652" y="6287"/>
                </a:lnTo>
                <a:lnTo>
                  <a:pt x="1687" y="6390"/>
                </a:lnTo>
                <a:lnTo>
                  <a:pt x="1739" y="6538"/>
                </a:lnTo>
                <a:lnTo>
                  <a:pt x="1770" y="6623"/>
                </a:lnTo>
                <a:lnTo>
                  <a:pt x="1803" y="6712"/>
                </a:lnTo>
                <a:lnTo>
                  <a:pt x="1838" y="6805"/>
                </a:lnTo>
                <a:lnTo>
                  <a:pt x="1874" y="6896"/>
                </a:lnTo>
                <a:lnTo>
                  <a:pt x="1910" y="6984"/>
                </a:lnTo>
                <a:lnTo>
                  <a:pt x="1946" y="7067"/>
                </a:lnTo>
                <a:lnTo>
                  <a:pt x="1964" y="7107"/>
                </a:lnTo>
                <a:lnTo>
                  <a:pt x="1981" y="7144"/>
                </a:lnTo>
                <a:lnTo>
                  <a:pt x="1998" y="7178"/>
                </a:lnTo>
                <a:lnTo>
                  <a:pt x="2015" y="7210"/>
                </a:lnTo>
                <a:lnTo>
                  <a:pt x="2030" y="7239"/>
                </a:lnTo>
                <a:lnTo>
                  <a:pt x="2046" y="7264"/>
                </a:lnTo>
                <a:lnTo>
                  <a:pt x="2060" y="7286"/>
                </a:lnTo>
                <a:lnTo>
                  <a:pt x="2075" y="7305"/>
                </a:lnTo>
                <a:lnTo>
                  <a:pt x="2081" y="7313"/>
                </a:lnTo>
                <a:lnTo>
                  <a:pt x="2087" y="7322"/>
                </a:lnTo>
                <a:lnTo>
                  <a:pt x="2095" y="7335"/>
                </a:lnTo>
                <a:lnTo>
                  <a:pt x="2102" y="7349"/>
                </a:lnTo>
                <a:lnTo>
                  <a:pt x="2109" y="7366"/>
                </a:lnTo>
                <a:lnTo>
                  <a:pt x="2111" y="7374"/>
                </a:lnTo>
                <a:lnTo>
                  <a:pt x="2113" y="7384"/>
                </a:lnTo>
                <a:lnTo>
                  <a:pt x="2114" y="7393"/>
                </a:lnTo>
                <a:lnTo>
                  <a:pt x="2115" y="7402"/>
                </a:lnTo>
                <a:lnTo>
                  <a:pt x="2124" y="7439"/>
                </a:lnTo>
                <a:lnTo>
                  <a:pt x="2134" y="7476"/>
                </a:lnTo>
                <a:lnTo>
                  <a:pt x="2147" y="7521"/>
                </a:lnTo>
                <a:lnTo>
                  <a:pt x="2155" y="7543"/>
                </a:lnTo>
                <a:lnTo>
                  <a:pt x="2162" y="7565"/>
                </a:lnTo>
                <a:lnTo>
                  <a:pt x="2170" y="7587"/>
                </a:lnTo>
                <a:lnTo>
                  <a:pt x="2180" y="7606"/>
                </a:lnTo>
                <a:lnTo>
                  <a:pt x="2188" y="7623"/>
                </a:lnTo>
                <a:lnTo>
                  <a:pt x="2197" y="7637"/>
                </a:lnTo>
                <a:lnTo>
                  <a:pt x="2201" y="7643"/>
                </a:lnTo>
                <a:lnTo>
                  <a:pt x="2207" y="7647"/>
                </a:lnTo>
                <a:lnTo>
                  <a:pt x="2211" y="7651"/>
                </a:lnTo>
                <a:lnTo>
                  <a:pt x="2215" y="7653"/>
                </a:lnTo>
                <a:lnTo>
                  <a:pt x="2244" y="7653"/>
                </a:lnTo>
                <a:lnTo>
                  <a:pt x="2226" y="7654"/>
                </a:lnTo>
                <a:lnTo>
                  <a:pt x="2215" y="7653"/>
                </a:lnTo>
                <a:lnTo>
                  <a:pt x="2216" y="7663"/>
                </a:lnTo>
                <a:lnTo>
                  <a:pt x="2217" y="7688"/>
                </a:lnTo>
                <a:lnTo>
                  <a:pt x="2216" y="7704"/>
                </a:lnTo>
                <a:lnTo>
                  <a:pt x="2215" y="7722"/>
                </a:lnTo>
                <a:lnTo>
                  <a:pt x="2213" y="7740"/>
                </a:lnTo>
                <a:lnTo>
                  <a:pt x="2210" y="7759"/>
                </a:lnTo>
                <a:lnTo>
                  <a:pt x="2208" y="7775"/>
                </a:lnTo>
                <a:lnTo>
                  <a:pt x="2204" y="7810"/>
                </a:lnTo>
                <a:lnTo>
                  <a:pt x="2202" y="7831"/>
                </a:lnTo>
                <a:lnTo>
                  <a:pt x="2201" y="7850"/>
                </a:lnTo>
                <a:lnTo>
                  <a:pt x="2202" y="7867"/>
                </a:lnTo>
                <a:lnTo>
                  <a:pt x="2203" y="7873"/>
                </a:lnTo>
                <a:lnTo>
                  <a:pt x="2204" y="7878"/>
                </a:lnTo>
                <a:lnTo>
                  <a:pt x="2198" y="7909"/>
                </a:lnTo>
                <a:lnTo>
                  <a:pt x="2194" y="7934"/>
                </a:lnTo>
                <a:lnTo>
                  <a:pt x="2191" y="7956"/>
                </a:lnTo>
                <a:lnTo>
                  <a:pt x="2189" y="7970"/>
                </a:lnTo>
                <a:lnTo>
                  <a:pt x="2186" y="7982"/>
                </a:lnTo>
                <a:lnTo>
                  <a:pt x="2185" y="7998"/>
                </a:lnTo>
                <a:lnTo>
                  <a:pt x="2184" y="8013"/>
                </a:lnTo>
                <a:lnTo>
                  <a:pt x="2184" y="8021"/>
                </a:lnTo>
                <a:lnTo>
                  <a:pt x="2185" y="8028"/>
                </a:lnTo>
                <a:lnTo>
                  <a:pt x="2187" y="8033"/>
                </a:lnTo>
                <a:lnTo>
                  <a:pt x="2189" y="8038"/>
                </a:lnTo>
                <a:lnTo>
                  <a:pt x="2192" y="8041"/>
                </a:lnTo>
                <a:lnTo>
                  <a:pt x="2196" y="8043"/>
                </a:lnTo>
                <a:lnTo>
                  <a:pt x="2238" y="8048"/>
                </a:lnTo>
                <a:lnTo>
                  <a:pt x="2283" y="8052"/>
                </a:lnTo>
                <a:lnTo>
                  <a:pt x="2342" y="8056"/>
                </a:lnTo>
                <a:lnTo>
                  <a:pt x="2410" y="8059"/>
                </a:lnTo>
                <a:lnTo>
                  <a:pt x="2483" y="8061"/>
                </a:lnTo>
                <a:lnTo>
                  <a:pt x="2520" y="8062"/>
                </a:lnTo>
                <a:lnTo>
                  <a:pt x="2558" y="8062"/>
                </a:lnTo>
                <a:lnTo>
                  <a:pt x="2596" y="8061"/>
                </a:lnTo>
                <a:lnTo>
                  <a:pt x="2632" y="8059"/>
                </a:lnTo>
                <a:lnTo>
                  <a:pt x="2637" y="8059"/>
                </a:lnTo>
                <a:lnTo>
                  <a:pt x="2648" y="8058"/>
                </a:lnTo>
                <a:lnTo>
                  <a:pt x="2655" y="8057"/>
                </a:lnTo>
                <a:lnTo>
                  <a:pt x="2660" y="8055"/>
                </a:lnTo>
                <a:lnTo>
                  <a:pt x="2663" y="8053"/>
                </a:lnTo>
                <a:lnTo>
                  <a:pt x="2664" y="8051"/>
                </a:lnTo>
                <a:lnTo>
                  <a:pt x="2664" y="8049"/>
                </a:lnTo>
                <a:lnTo>
                  <a:pt x="2664" y="7995"/>
                </a:lnTo>
                <a:lnTo>
                  <a:pt x="2666" y="7992"/>
                </a:lnTo>
                <a:lnTo>
                  <a:pt x="2668" y="7987"/>
                </a:lnTo>
                <a:lnTo>
                  <a:pt x="2671" y="7983"/>
                </a:lnTo>
                <a:lnTo>
                  <a:pt x="2676" y="7979"/>
                </a:lnTo>
                <a:lnTo>
                  <a:pt x="2684" y="7975"/>
                </a:lnTo>
                <a:lnTo>
                  <a:pt x="2693" y="7972"/>
                </a:lnTo>
                <a:lnTo>
                  <a:pt x="2705" y="7970"/>
                </a:lnTo>
                <a:lnTo>
                  <a:pt x="2716" y="7969"/>
                </a:lnTo>
                <a:lnTo>
                  <a:pt x="2743" y="7964"/>
                </a:lnTo>
                <a:lnTo>
                  <a:pt x="2762" y="7959"/>
                </a:lnTo>
                <a:lnTo>
                  <a:pt x="2782" y="7953"/>
                </a:lnTo>
                <a:lnTo>
                  <a:pt x="2804" y="7945"/>
                </a:lnTo>
                <a:lnTo>
                  <a:pt x="2828" y="7936"/>
                </a:lnTo>
                <a:lnTo>
                  <a:pt x="2852" y="7923"/>
                </a:lnTo>
                <a:lnTo>
                  <a:pt x="2863" y="7917"/>
                </a:lnTo>
                <a:lnTo>
                  <a:pt x="2875" y="7910"/>
                </a:lnTo>
                <a:lnTo>
                  <a:pt x="2885" y="7901"/>
                </a:lnTo>
                <a:lnTo>
                  <a:pt x="2896" y="7893"/>
                </a:lnTo>
                <a:lnTo>
                  <a:pt x="2907" y="7883"/>
                </a:lnTo>
                <a:lnTo>
                  <a:pt x="2916" y="7873"/>
                </a:lnTo>
                <a:lnTo>
                  <a:pt x="2925" y="7862"/>
                </a:lnTo>
                <a:lnTo>
                  <a:pt x="2934" y="7850"/>
                </a:lnTo>
                <a:lnTo>
                  <a:pt x="2941" y="7838"/>
                </a:lnTo>
                <a:lnTo>
                  <a:pt x="2948" y="7826"/>
                </a:lnTo>
                <a:lnTo>
                  <a:pt x="2953" y="7811"/>
                </a:lnTo>
                <a:lnTo>
                  <a:pt x="2959" y="7796"/>
                </a:lnTo>
                <a:lnTo>
                  <a:pt x="2963" y="7781"/>
                </a:lnTo>
                <a:lnTo>
                  <a:pt x="2965" y="7764"/>
                </a:lnTo>
                <a:lnTo>
                  <a:pt x="2966" y="7754"/>
                </a:lnTo>
                <a:lnTo>
                  <a:pt x="2965" y="7743"/>
                </a:lnTo>
                <a:lnTo>
                  <a:pt x="2964" y="7729"/>
                </a:lnTo>
                <a:lnTo>
                  <a:pt x="2961" y="7717"/>
                </a:lnTo>
                <a:lnTo>
                  <a:pt x="2959" y="7710"/>
                </a:lnTo>
                <a:lnTo>
                  <a:pt x="2956" y="7705"/>
                </a:lnTo>
                <a:lnTo>
                  <a:pt x="2952" y="7701"/>
                </a:lnTo>
                <a:lnTo>
                  <a:pt x="2947" y="7697"/>
                </a:lnTo>
                <a:lnTo>
                  <a:pt x="2942" y="7695"/>
                </a:lnTo>
                <a:lnTo>
                  <a:pt x="2935" y="7694"/>
                </a:lnTo>
                <a:lnTo>
                  <a:pt x="2933" y="7683"/>
                </a:lnTo>
                <a:lnTo>
                  <a:pt x="2928" y="7671"/>
                </a:lnTo>
                <a:lnTo>
                  <a:pt x="2922" y="7657"/>
                </a:lnTo>
                <a:lnTo>
                  <a:pt x="2914" y="7643"/>
                </a:lnTo>
                <a:lnTo>
                  <a:pt x="2910" y="7637"/>
                </a:lnTo>
                <a:lnTo>
                  <a:pt x="2905" y="7629"/>
                </a:lnTo>
                <a:lnTo>
                  <a:pt x="2898" y="7623"/>
                </a:lnTo>
                <a:lnTo>
                  <a:pt x="2892" y="7618"/>
                </a:lnTo>
                <a:lnTo>
                  <a:pt x="2885" y="7613"/>
                </a:lnTo>
                <a:lnTo>
                  <a:pt x="2877" y="7609"/>
                </a:lnTo>
                <a:lnTo>
                  <a:pt x="2868" y="7605"/>
                </a:lnTo>
                <a:lnTo>
                  <a:pt x="2859" y="7603"/>
                </a:lnTo>
                <a:lnTo>
                  <a:pt x="2853" y="7599"/>
                </a:lnTo>
                <a:lnTo>
                  <a:pt x="2844" y="7597"/>
                </a:lnTo>
                <a:lnTo>
                  <a:pt x="2832" y="7595"/>
                </a:lnTo>
                <a:lnTo>
                  <a:pt x="2819" y="7594"/>
                </a:lnTo>
                <a:lnTo>
                  <a:pt x="2801" y="7594"/>
                </a:lnTo>
                <a:lnTo>
                  <a:pt x="2781" y="7595"/>
                </a:lnTo>
                <a:lnTo>
                  <a:pt x="2759" y="7599"/>
                </a:lnTo>
                <a:lnTo>
                  <a:pt x="2751" y="7600"/>
                </a:lnTo>
                <a:lnTo>
                  <a:pt x="2743" y="7600"/>
                </a:lnTo>
                <a:lnTo>
                  <a:pt x="2733" y="7600"/>
                </a:lnTo>
                <a:lnTo>
                  <a:pt x="2720" y="7598"/>
                </a:lnTo>
                <a:lnTo>
                  <a:pt x="2707" y="7595"/>
                </a:lnTo>
                <a:lnTo>
                  <a:pt x="2700" y="7592"/>
                </a:lnTo>
                <a:lnTo>
                  <a:pt x="2693" y="7589"/>
                </a:lnTo>
                <a:lnTo>
                  <a:pt x="2687" y="7585"/>
                </a:lnTo>
                <a:lnTo>
                  <a:pt x="2681" y="7581"/>
                </a:lnTo>
                <a:lnTo>
                  <a:pt x="2680" y="7576"/>
                </a:lnTo>
                <a:lnTo>
                  <a:pt x="2678" y="7563"/>
                </a:lnTo>
                <a:lnTo>
                  <a:pt x="2674" y="7549"/>
                </a:lnTo>
                <a:lnTo>
                  <a:pt x="2671" y="7540"/>
                </a:lnTo>
                <a:lnTo>
                  <a:pt x="2668" y="7534"/>
                </a:lnTo>
                <a:lnTo>
                  <a:pt x="2672" y="7527"/>
                </a:lnTo>
                <a:lnTo>
                  <a:pt x="2678" y="7524"/>
                </a:lnTo>
                <a:lnTo>
                  <a:pt x="2682" y="7521"/>
                </a:lnTo>
                <a:lnTo>
                  <a:pt x="2687" y="7517"/>
                </a:lnTo>
                <a:lnTo>
                  <a:pt x="2691" y="7512"/>
                </a:lnTo>
                <a:lnTo>
                  <a:pt x="2694" y="7507"/>
                </a:lnTo>
                <a:lnTo>
                  <a:pt x="2695" y="7504"/>
                </a:lnTo>
                <a:lnTo>
                  <a:pt x="2695" y="7501"/>
                </a:lnTo>
                <a:lnTo>
                  <a:pt x="2695" y="7498"/>
                </a:lnTo>
                <a:lnTo>
                  <a:pt x="2694" y="7494"/>
                </a:lnTo>
                <a:lnTo>
                  <a:pt x="2685" y="7472"/>
                </a:lnTo>
                <a:lnTo>
                  <a:pt x="2662" y="7421"/>
                </a:lnTo>
                <a:lnTo>
                  <a:pt x="2647" y="7390"/>
                </a:lnTo>
                <a:lnTo>
                  <a:pt x="2632" y="7359"/>
                </a:lnTo>
                <a:lnTo>
                  <a:pt x="2615" y="7331"/>
                </a:lnTo>
                <a:lnTo>
                  <a:pt x="2607" y="7318"/>
                </a:lnTo>
                <a:lnTo>
                  <a:pt x="2600" y="7307"/>
                </a:lnTo>
                <a:lnTo>
                  <a:pt x="2576" y="7268"/>
                </a:lnTo>
                <a:lnTo>
                  <a:pt x="2552" y="7228"/>
                </a:lnTo>
                <a:lnTo>
                  <a:pt x="2524" y="7178"/>
                </a:lnTo>
                <a:lnTo>
                  <a:pt x="2496" y="7125"/>
                </a:lnTo>
                <a:lnTo>
                  <a:pt x="2484" y="7099"/>
                </a:lnTo>
                <a:lnTo>
                  <a:pt x="2472" y="7074"/>
                </a:lnTo>
                <a:lnTo>
                  <a:pt x="2462" y="7051"/>
                </a:lnTo>
                <a:lnTo>
                  <a:pt x="2454" y="7029"/>
                </a:lnTo>
                <a:lnTo>
                  <a:pt x="2449" y="7009"/>
                </a:lnTo>
                <a:lnTo>
                  <a:pt x="2448" y="7001"/>
                </a:lnTo>
                <a:lnTo>
                  <a:pt x="2448" y="6994"/>
                </a:lnTo>
                <a:lnTo>
                  <a:pt x="2432" y="6931"/>
                </a:lnTo>
                <a:lnTo>
                  <a:pt x="2393" y="6789"/>
                </a:lnTo>
                <a:lnTo>
                  <a:pt x="2370" y="6709"/>
                </a:lnTo>
                <a:lnTo>
                  <a:pt x="2349" y="6633"/>
                </a:lnTo>
                <a:lnTo>
                  <a:pt x="2329" y="6568"/>
                </a:lnTo>
                <a:lnTo>
                  <a:pt x="2320" y="6543"/>
                </a:lnTo>
                <a:lnTo>
                  <a:pt x="2312" y="6525"/>
                </a:lnTo>
                <a:lnTo>
                  <a:pt x="2297" y="6491"/>
                </a:lnTo>
                <a:lnTo>
                  <a:pt x="2281" y="6456"/>
                </a:lnTo>
                <a:lnTo>
                  <a:pt x="2263" y="6414"/>
                </a:lnTo>
                <a:lnTo>
                  <a:pt x="2245" y="6368"/>
                </a:lnTo>
                <a:lnTo>
                  <a:pt x="2237" y="6345"/>
                </a:lnTo>
                <a:lnTo>
                  <a:pt x="2229" y="6323"/>
                </a:lnTo>
                <a:lnTo>
                  <a:pt x="2223" y="6302"/>
                </a:lnTo>
                <a:lnTo>
                  <a:pt x="2219" y="6283"/>
                </a:lnTo>
                <a:lnTo>
                  <a:pt x="2216" y="6266"/>
                </a:lnTo>
                <a:lnTo>
                  <a:pt x="2215" y="6252"/>
                </a:lnTo>
                <a:lnTo>
                  <a:pt x="2215" y="6248"/>
                </a:lnTo>
                <a:lnTo>
                  <a:pt x="2212" y="6238"/>
                </a:lnTo>
                <a:lnTo>
                  <a:pt x="2209" y="6231"/>
                </a:lnTo>
                <a:lnTo>
                  <a:pt x="2203" y="6223"/>
                </a:lnTo>
                <a:lnTo>
                  <a:pt x="2198" y="6214"/>
                </a:lnTo>
                <a:lnTo>
                  <a:pt x="2191" y="6206"/>
                </a:lnTo>
                <a:lnTo>
                  <a:pt x="2188" y="6180"/>
                </a:lnTo>
                <a:lnTo>
                  <a:pt x="2186" y="6153"/>
                </a:lnTo>
                <a:lnTo>
                  <a:pt x="2184" y="6119"/>
                </a:lnTo>
                <a:lnTo>
                  <a:pt x="2183" y="6083"/>
                </a:lnTo>
                <a:lnTo>
                  <a:pt x="2183" y="6065"/>
                </a:lnTo>
                <a:lnTo>
                  <a:pt x="2184" y="6047"/>
                </a:lnTo>
                <a:lnTo>
                  <a:pt x="2186" y="6030"/>
                </a:lnTo>
                <a:lnTo>
                  <a:pt x="2188" y="6014"/>
                </a:lnTo>
                <a:lnTo>
                  <a:pt x="2192" y="5999"/>
                </a:lnTo>
                <a:lnTo>
                  <a:pt x="2196" y="5986"/>
                </a:lnTo>
                <a:lnTo>
                  <a:pt x="2195" y="5966"/>
                </a:lnTo>
                <a:lnTo>
                  <a:pt x="2193" y="5909"/>
                </a:lnTo>
                <a:lnTo>
                  <a:pt x="2191" y="5870"/>
                </a:lnTo>
                <a:lnTo>
                  <a:pt x="2188" y="5827"/>
                </a:lnTo>
                <a:lnTo>
                  <a:pt x="2183" y="5778"/>
                </a:lnTo>
                <a:lnTo>
                  <a:pt x="2178" y="5726"/>
                </a:lnTo>
                <a:lnTo>
                  <a:pt x="2170" y="5672"/>
                </a:lnTo>
                <a:lnTo>
                  <a:pt x="2162" y="5617"/>
                </a:lnTo>
                <a:lnTo>
                  <a:pt x="2153" y="5563"/>
                </a:lnTo>
                <a:lnTo>
                  <a:pt x="2140" y="5509"/>
                </a:lnTo>
                <a:lnTo>
                  <a:pt x="2134" y="5483"/>
                </a:lnTo>
                <a:lnTo>
                  <a:pt x="2127" y="5458"/>
                </a:lnTo>
                <a:lnTo>
                  <a:pt x="2118" y="5434"/>
                </a:lnTo>
                <a:lnTo>
                  <a:pt x="2110" y="5411"/>
                </a:lnTo>
                <a:lnTo>
                  <a:pt x="2102" y="5389"/>
                </a:lnTo>
                <a:lnTo>
                  <a:pt x="2092" y="5368"/>
                </a:lnTo>
                <a:lnTo>
                  <a:pt x="2082" y="5349"/>
                </a:lnTo>
                <a:lnTo>
                  <a:pt x="2072" y="5332"/>
                </a:lnTo>
                <a:lnTo>
                  <a:pt x="2070" y="5329"/>
                </a:lnTo>
                <a:lnTo>
                  <a:pt x="2067" y="5320"/>
                </a:lnTo>
                <a:lnTo>
                  <a:pt x="2061" y="5306"/>
                </a:lnTo>
                <a:lnTo>
                  <a:pt x="2056" y="5287"/>
                </a:lnTo>
                <a:lnTo>
                  <a:pt x="2054" y="5276"/>
                </a:lnTo>
                <a:lnTo>
                  <a:pt x="2052" y="5262"/>
                </a:lnTo>
                <a:lnTo>
                  <a:pt x="2051" y="5249"/>
                </a:lnTo>
                <a:lnTo>
                  <a:pt x="2050" y="5233"/>
                </a:lnTo>
                <a:lnTo>
                  <a:pt x="2051" y="5218"/>
                </a:lnTo>
                <a:lnTo>
                  <a:pt x="2052" y="5200"/>
                </a:lnTo>
                <a:lnTo>
                  <a:pt x="2054" y="5181"/>
                </a:lnTo>
                <a:lnTo>
                  <a:pt x="2058" y="5162"/>
                </a:lnTo>
                <a:lnTo>
                  <a:pt x="2071" y="5121"/>
                </a:lnTo>
                <a:lnTo>
                  <a:pt x="2103" y="5026"/>
                </a:lnTo>
                <a:lnTo>
                  <a:pt x="2124" y="4969"/>
                </a:lnTo>
                <a:lnTo>
                  <a:pt x="2145" y="4912"/>
                </a:lnTo>
                <a:lnTo>
                  <a:pt x="2167" y="4858"/>
                </a:lnTo>
                <a:lnTo>
                  <a:pt x="2178" y="4834"/>
                </a:lnTo>
                <a:lnTo>
                  <a:pt x="2188" y="4812"/>
                </a:lnTo>
                <a:lnTo>
                  <a:pt x="2190" y="4808"/>
                </a:lnTo>
                <a:lnTo>
                  <a:pt x="2196" y="4796"/>
                </a:lnTo>
                <a:lnTo>
                  <a:pt x="2203" y="4777"/>
                </a:lnTo>
                <a:lnTo>
                  <a:pt x="2213" y="4748"/>
                </a:lnTo>
                <a:lnTo>
                  <a:pt x="2217" y="4731"/>
                </a:lnTo>
                <a:lnTo>
                  <a:pt x="2221" y="4711"/>
                </a:lnTo>
                <a:lnTo>
                  <a:pt x="2225" y="4691"/>
                </a:lnTo>
                <a:lnTo>
                  <a:pt x="2229" y="4667"/>
                </a:lnTo>
                <a:lnTo>
                  <a:pt x="2232" y="4642"/>
                </a:lnTo>
                <a:lnTo>
                  <a:pt x="2235" y="4614"/>
                </a:lnTo>
                <a:lnTo>
                  <a:pt x="2237" y="4584"/>
                </a:lnTo>
                <a:lnTo>
                  <a:pt x="2237" y="4553"/>
                </a:lnTo>
                <a:lnTo>
                  <a:pt x="2247" y="4435"/>
                </a:lnTo>
                <a:lnTo>
                  <a:pt x="2256" y="4313"/>
                </a:lnTo>
                <a:lnTo>
                  <a:pt x="2266" y="4172"/>
                </a:lnTo>
                <a:lnTo>
                  <a:pt x="2269" y="4099"/>
                </a:lnTo>
                <a:lnTo>
                  <a:pt x="2273" y="4028"/>
                </a:lnTo>
                <a:lnTo>
                  <a:pt x="2275" y="3959"/>
                </a:lnTo>
                <a:lnTo>
                  <a:pt x="2276" y="3897"/>
                </a:lnTo>
                <a:lnTo>
                  <a:pt x="2275" y="3842"/>
                </a:lnTo>
                <a:lnTo>
                  <a:pt x="2274" y="3818"/>
                </a:lnTo>
                <a:lnTo>
                  <a:pt x="2273" y="3796"/>
                </a:lnTo>
                <a:lnTo>
                  <a:pt x="2271" y="3778"/>
                </a:lnTo>
                <a:lnTo>
                  <a:pt x="2268" y="3763"/>
                </a:lnTo>
                <a:lnTo>
                  <a:pt x="2265" y="3751"/>
                </a:lnTo>
                <a:lnTo>
                  <a:pt x="2262" y="3743"/>
                </a:lnTo>
                <a:lnTo>
                  <a:pt x="2255" y="3729"/>
                </a:lnTo>
                <a:lnTo>
                  <a:pt x="2243" y="3694"/>
                </a:lnTo>
                <a:lnTo>
                  <a:pt x="2229" y="3653"/>
                </a:lnTo>
                <a:lnTo>
                  <a:pt x="2224" y="3635"/>
                </a:lnTo>
                <a:lnTo>
                  <a:pt x="2221" y="3619"/>
                </a:lnTo>
                <a:lnTo>
                  <a:pt x="2218" y="3601"/>
                </a:lnTo>
                <a:lnTo>
                  <a:pt x="2210" y="3560"/>
                </a:lnTo>
                <a:lnTo>
                  <a:pt x="2206" y="3535"/>
                </a:lnTo>
                <a:lnTo>
                  <a:pt x="2199" y="3511"/>
                </a:lnTo>
                <a:lnTo>
                  <a:pt x="2194" y="3490"/>
                </a:lnTo>
                <a:lnTo>
                  <a:pt x="2188" y="3475"/>
                </a:lnTo>
                <a:lnTo>
                  <a:pt x="2200" y="3476"/>
                </a:lnTo>
                <a:lnTo>
                  <a:pt x="2213" y="3476"/>
                </a:lnTo>
                <a:lnTo>
                  <a:pt x="2224" y="3474"/>
                </a:lnTo>
                <a:lnTo>
                  <a:pt x="2237" y="3470"/>
                </a:lnTo>
                <a:lnTo>
                  <a:pt x="2247" y="3469"/>
                </a:lnTo>
                <a:lnTo>
                  <a:pt x="2257" y="3468"/>
                </a:lnTo>
                <a:lnTo>
                  <a:pt x="2270" y="3464"/>
                </a:lnTo>
                <a:lnTo>
                  <a:pt x="2282" y="3460"/>
                </a:lnTo>
                <a:lnTo>
                  <a:pt x="2289" y="3458"/>
                </a:lnTo>
                <a:lnTo>
                  <a:pt x="2294" y="3455"/>
                </a:lnTo>
                <a:lnTo>
                  <a:pt x="2299" y="3452"/>
                </a:lnTo>
                <a:lnTo>
                  <a:pt x="2303" y="3448"/>
                </a:lnTo>
                <a:lnTo>
                  <a:pt x="2305" y="3443"/>
                </a:lnTo>
                <a:lnTo>
                  <a:pt x="2307" y="3437"/>
                </a:lnTo>
                <a:lnTo>
                  <a:pt x="2310" y="3422"/>
                </a:lnTo>
                <a:lnTo>
                  <a:pt x="2313" y="3404"/>
                </a:lnTo>
                <a:lnTo>
                  <a:pt x="2315" y="3382"/>
                </a:lnTo>
                <a:lnTo>
                  <a:pt x="2318" y="3358"/>
                </a:lnTo>
                <a:lnTo>
                  <a:pt x="2318" y="3345"/>
                </a:lnTo>
                <a:lnTo>
                  <a:pt x="2317" y="3332"/>
                </a:lnTo>
                <a:lnTo>
                  <a:pt x="2314" y="3317"/>
                </a:lnTo>
                <a:lnTo>
                  <a:pt x="2312" y="3304"/>
                </a:lnTo>
                <a:lnTo>
                  <a:pt x="2309" y="3291"/>
                </a:lnTo>
                <a:lnTo>
                  <a:pt x="2304" y="3278"/>
                </a:lnTo>
                <a:lnTo>
                  <a:pt x="2303" y="3255"/>
                </a:lnTo>
                <a:lnTo>
                  <a:pt x="2303" y="3229"/>
                </a:lnTo>
                <a:lnTo>
                  <a:pt x="2303" y="3198"/>
                </a:lnTo>
                <a:lnTo>
                  <a:pt x="2305" y="3180"/>
                </a:lnTo>
                <a:lnTo>
                  <a:pt x="2306" y="3163"/>
                </a:lnTo>
                <a:lnTo>
                  <a:pt x="2309" y="3144"/>
                </a:lnTo>
                <a:lnTo>
                  <a:pt x="2312" y="3126"/>
                </a:lnTo>
                <a:lnTo>
                  <a:pt x="2317" y="3108"/>
                </a:lnTo>
                <a:lnTo>
                  <a:pt x="2323" y="3091"/>
                </a:lnTo>
                <a:lnTo>
                  <a:pt x="2329" y="3074"/>
                </a:lnTo>
                <a:lnTo>
                  <a:pt x="2337" y="3059"/>
                </a:lnTo>
                <a:lnTo>
                  <a:pt x="2345" y="3029"/>
                </a:lnTo>
                <a:lnTo>
                  <a:pt x="2352" y="2998"/>
                </a:lnTo>
                <a:lnTo>
                  <a:pt x="2359" y="2960"/>
                </a:lnTo>
                <a:lnTo>
                  <a:pt x="2365" y="2922"/>
                </a:lnTo>
                <a:lnTo>
                  <a:pt x="2368" y="2903"/>
                </a:lnTo>
                <a:lnTo>
                  <a:pt x="2370" y="2884"/>
                </a:lnTo>
                <a:lnTo>
                  <a:pt x="2372" y="2869"/>
                </a:lnTo>
                <a:lnTo>
                  <a:pt x="2372" y="2854"/>
                </a:lnTo>
                <a:lnTo>
                  <a:pt x="2369" y="2843"/>
                </a:lnTo>
                <a:lnTo>
                  <a:pt x="2366" y="2834"/>
                </a:lnTo>
                <a:lnTo>
                  <a:pt x="2398" y="2865"/>
                </a:lnTo>
                <a:lnTo>
                  <a:pt x="2471" y="2933"/>
                </a:lnTo>
                <a:lnTo>
                  <a:pt x="2512" y="2971"/>
                </a:lnTo>
                <a:lnTo>
                  <a:pt x="2550" y="3004"/>
                </a:lnTo>
                <a:lnTo>
                  <a:pt x="2580" y="3030"/>
                </a:lnTo>
                <a:lnTo>
                  <a:pt x="2591" y="3038"/>
                </a:lnTo>
                <a:lnTo>
                  <a:pt x="2600" y="3042"/>
                </a:lnTo>
                <a:lnTo>
                  <a:pt x="2611" y="3053"/>
                </a:lnTo>
                <a:lnTo>
                  <a:pt x="2639" y="3077"/>
                </a:lnTo>
                <a:lnTo>
                  <a:pt x="2670" y="3108"/>
                </a:lnTo>
                <a:lnTo>
                  <a:pt x="2683" y="3121"/>
                </a:lnTo>
                <a:lnTo>
                  <a:pt x="2692" y="3131"/>
                </a:lnTo>
                <a:lnTo>
                  <a:pt x="2719" y="3151"/>
                </a:lnTo>
                <a:lnTo>
                  <a:pt x="2749" y="3170"/>
                </a:lnTo>
                <a:lnTo>
                  <a:pt x="2786" y="3193"/>
                </a:lnTo>
                <a:lnTo>
                  <a:pt x="2808" y="3204"/>
                </a:lnTo>
                <a:lnTo>
                  <a:pt x="2830" y="3214"/>
                </a:lnTo>
                <a:lnTo>
                  <a:pt x="2853" y="3225"/>
                </a:lnTo>
                <a:lnTo>
                  <a:pt x="2877" y="3234"/>
                </a:lnTo>
                <a:lnTo>
                  <a:pt x="2900" y="3242"/>
                </a:lnTo>
                <a:lnTo>
                  <a:pt x="2923" y="3249"/>
                </a:lnTo>
                <a:lnTo>
                  <a:pt x="2945" y="3252"/>
                </a:lnTo>
                <a:lnTo>
                  <a:pt x="2957" y="3253"/>
                </a:lnTo>
                <a:lnTo>
                  <a:pt x="2968" y="3254"/>
                </a:lnTo>
                <a:lnTo>
                  <a:pt x="2993" y="3254"/>
                </a:lnTo>
                <a:lnTo>
                  <a:pt x="3021" y="3255"/>
                </a:lnTo>
                <a:lnTo>
                  <a:pt x="3053" y="3258"/>
                </a:lnTo>
                <a:lnTo>
                  <a:pt x="3071" y="3260"/>
                </a:lnTo>
                <a:lnTo>
                  <a:pt x="3088" y="3263"/>
                </a:lnTo>
                <a:lnTo>
                  <a:pt x="3106" y="3267"/>
                </a:lnTo>
                <a:lnTo>
                  <a:pt x="3123" y="3272"/>
                </a:lnTo>
                <a:lnTo>
                  <a:pt x="3138" y="3279"/>
                </a:lnTo>
                <a:lnTo>
                  <a:pt x="3153" y="3286"/>
                </a:lnTo>
                <a:lnTo>
                  <a:pt x="3165" y="3295"/>
                </a:lnTo>
                <a:lnTo>
                  <a:pt x="3171" y="3299"/>
                </a:lnTo>
                <a:lnTo>
                  <a:pt x="3175" y="3305"/>
                </a:lnTo>
                <a:lnTo>
                  <a:pt x="3202" y="3320"/>
                </a:lnTo>
                <a:lnTo>
                  <a:pt x="3233" y="3336"/>
                </a:lnTo>
                <a:lnTo>
                  <a:pt x="3270" y="3353"/>
                </a:lnTo>
                <a:lnTo>
                  <a:pt x="3291" y="3363"/>
                </a:lnTo>
                <a:lnTo>
                  <a:pt x="3312" y="3372"/>
                </a:lnTo>
                <a:lnTo>
                  <a:pt x="3335" y="3380"/>
                </a:lnTo>
                <a:lnTo>
                  <a:pt x="3359" y="3388"/>
                </a:lnTo>
                <a:lnTo>
                  <a:pt x="3382" y="3395"/>
                </a:lnTo>
                <a:lnTo>
                  <a:pt x="3405" y="3400"/>
                </a:lnTo>
                <a:lnTo>
                  <a:pt x="3428" y="3403"/>
                </a:lnTo>
                <a:lnTo>
                  <a:pt x="3449" y="3405"/>
                </a:lnTo>
                <a:lnTo>
                  <a:pt x="3458" y="3407"/>
                </a:lnTo>
                <a:lnTo>
                  <a:pt x="3482" y="3414"/>
                </a:lnTo>
                <a:lnTo>
                  <a:pt x="3496" y="3419"/>
                </a:lnTo>
                <a:lnTo>
                  <a:pt x="3514" y="3425"/>
                </a:lnTo>
                <a:lnTo>
                  <a:pt x="3531" y="3433"/>
                </a:lnTo>
                <a:lnTo>
                  <a:pt x="3549" y="3443"/>
                </a:lnTo>
                <a:lnTo>
                  <a:pt x="3561" y="3451"/>
                </a:lnTo>
                <a:lnTo>
                  <a:pt x="3576" y="3459"/>
                </a:lnTo>
                <a:lnTo>
                  <a:pt x="3594" y="3469"/>
                </a:lnTo>
                <a:lnTo>
                  <a:pt x="3613" y="3478"/>
                </a:lnTo>
                <a:lnTo>
                  <a:pt x="3635" y="3486"/>
                </a:lnTo>
                <a:lnTo>
                  <a:pt x="3646" y="3489"/>
                </a:lnTo>
                <a:lnTo>
                  <a:pt x="3657" y="3491"/>
                </a:lnTo>
                <a:lnTo>
                  <a:pt x="3668" y="3492"/>
                </a:lnTo>
                <a:lnTo>
                  <a:pt x="3679" y="3492"/>
                </a:lnTo>
                <a:lnTo>
                  <a:pt x="3679" y="3493"/>
                </a:lnTo>
                <a:lnTo>
                  <a:pt x="3685" y="3499"/>
                </a:lnTo>
                <a:lnTo>
                  <a:pt x="3693" y="3503"/>
                </a:lnTo>
                <a:lnTo>
                  <a:pt x="3704" y="3506"/>
                </a:lnTo>
                <a:lnTo>
                  <a:pt x="3714" y="3509"/>
                </a:lnTo>
                <a:lnTo>
                  <a:pt x="3738" y="3512"/>
                </a:lnTo>
                <a:lnTo>
                  <a:pt x="3762" y="3515"/>
                </a:lnTo>
                <a:lnTo>
                  <a:pt x="3784" y="3516"/>
                </a:lnTo>
                <a:lnTo>
                  <a:pt x="3803" y="3516"/>
                </a:lnTo>
                <a:lnTo>
                  <a:pt x="3822" y="3516"/>
                </a:lnTo>
                <a:lnTo>
                  <a:pt x="3829" y="3517"/>
                </a:lnTo>
                <a:lnTo>
                  <a:pt x="3835" y="3520"/>
                </a:lnTo>
                <a:lnTo>
                  <a:pt x="3841" y="3525"/>
                </a:lnTo>
                <a:lnTo>
                  <a:pt x="3847" y="3530"/>
                </a:lnTo>
                <a:lnTo>
                  <a:pt x="3854" y="3540"/>
                </a:lnTo>
                <a:lnTo>
                  <a:pt x="3857" y="3544"/>
                </a:lnTo>
                <a:lnTo>
                  <a:pt x="3856" y="3547"/>
                </a:lnTo>
                <a:lnTo>
                  <a:pt x="3857" y="3550"/>
                </a:lnTo>
                <a:lnTo>
                  <a:pt x="3859" y="3558"/>
                </a:lnTo>
                <a:lnTo>
                  <a:pt x="3862" y="3566"/>
                </a:lnTo>
                <a:lnTo>
                  <a:pt x="3867" y="3574"/>
                </a:lnTo>
                <a:lnTo>
                  <a:pt x="3877" y="3589"/>
                </a:lnTo>
                <a:lnTo>
                  <a:pt x="3882" y="3594"/>
                </a:lnTo>
                <a:lnTo>
                  <a:pt x="3876" y="3613"/>
                </a:lnTo>
                <a:lnTo>
                  <a:pt x="3872" y="3630"/>
                </a:lnTo>
                <a:lnTo>
                  <a:pt x="3868" y="3649"/>
                </a:lnTo>
                <a:lnTo>
                  <a:pt x="3867" y="3649"/>
                </a:lnTo>
                <a:lnTo>
                  <a:pt x="3865" y="3650"/>
                </a:lnTo>
                <a:lnTo>
                  <a:pt x="3859" y="3658"/>
                </a:lnTo>
                <a:lnTo>
                  <a:pt x="3848" y="3677"/>
                </a:lnTo>
                <a:lnTo>
                  <a:pt x="3846" y="3682"/>
                </a:lnTo>
                <a:lnTo>
                  <a:pt x="3844" y="3688"/>
                </a:lnTo>
                <a:lnTo>
                  <a:pt x="3844" y="3694"/>
                </a:lnTo>
                <a:lnTo>
                  <a:pt x="3844" y="3698"/>
                </a:lnTo>
                <a:lnTo>
                  <a:pt x="3845" y="3702"/>
                </a:lnTo>
                <a:lnTo>
                  <a:pt x="3847" y="3706"/>
                </a:lnTo>
                <a:lnTo>
                  <a:pt x="3851" y="3713"/>
                </a:lnTo>
                <a:lnTo>
                  <a:pt x="3856" y="3719"/>
                </a:lnTo>
                <a:lnTo>
                  <a:pt x="3861" y="3723"/>
                </a:lnTo>
                <a:lnTo>
                  <a:pt x="3867" y="3726"/>
                </a:lnTo>
                <a:lnTo>
                  <a:pt x="3877" y="3723"/>
                </a:lnTo>
                <a:lnTo>
                  <a:pt x="3886" y="3720"/>
                </a:lnTo>
                <a:lnTo>
                  <a:pt x="3894" y="3714"/>
                </a:lnTo>
                <a:lnTo>
                  <a:pt x="3903" y="3708"/>
                </a:lnTo>
                <a:lnTo>
                  <a:pt x="3911" y="3701"/>
                </a:lnTo>
                <a:lnTo>
                  <a:pt x="3918" y="3694"/>
                </a:lnTo>
                <a:lnTo>
                  <a:pt x="3932" y="3678"/>
                </a:lnTo>
                <a:lnTo>
                  <a:pt x="3943" y="3661"/>
                </a:lnTo>
                <a:lnTo>
                  <a:pt x="3951" y="3648"/>
                </a:lnTo>
                <a:lnTo>
                  <a:pt x="3959" y="3636"/>
                </a:lnTo>
                <a:lnTo>
                  <a:pt x="3966" y="3628"/>
                </a:lnTo>
                <a:lnTo>
                  <a:pt x="3972" y="3619"/>
                </a:lnTo>
                <a:lnTo>
                  <a:pt x="3977" y="3610"/>
                </a:lnTo>
                <a:lnTo>
                  <a:pt x="3983" y="3599"/>
                </a:lnTo>
                <a:lnTo>
                  <a:pt x="3989" y="3583"/>
                </a:lnTo>
                <a:lnTo>
                  <a:pt x="3991" y="3575"/>
                </a:lnTo>
                <a:lnTo>
                  <a:pt x="3997" y="3561"/>
                </a:lnTo>
                <a:lnTo>
                  <a:pt x="4001" y="3545"/>
                </a:lnTo>
                <a:lnTo>
                  <a:pt x="4003" y="3530"/>
                </a:lnTo>
                <a:lnTo>
                  <a:pt x="4003" y="3513"/>
                </a:lnTo>
                <a:lnTo>
                  <a:pt x="4002" y="3497"/>
                </a:lnTo>
                <a:lnTo>
                  <a:pt x="4000" y="3481"/>
                </a:lnTo>
                <a:lnTo>
                  <a:pt x="3997" y="3465"/>
                </a:lnTo>
                <a:lnTo>
                  <a:pt x="3993" y="3450"/>
                </a:lnTo>
                <a:lnTo>
                  <a:pt x="3985" y="3423"/>
                </a:lnTo>
                <a:lnTo>
                  <a:pt x="3976" y="3401"/>
                </a:lnTo>
                <a:lnTo>
                  <a:pt x="3967" y="3382"/>
                </a:lnTo>
                <a:close/>
              </a:path>
            </a:pathLst>
          </a:custGeom>
          <a:solidFill>
            <a:srgbClr val="FF0000"/>
          </a:solidFill>
          <a:ln>
            <a:noFill/>
          </a:ln>
          <a:extLst/>
        </p:spPr>
        <p:txBody>
          <a:bodyPr lIns="121859" tIns="60929" rIns="121859" bIns="60929"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914377">
              <a:defRPr/>
            </a:pPr>
            <a:endParaRPr lang="zh-CN" altLang="en-US" sz="900">
              <a:solidFill>
                <a:srgbClr val="FFFFFF"/>
              </a:solidFill>
              <a:latin typeface="+mn-lt"/>
              <a:ea typeface="+mn-ea"/>
              <a:cs typeface="+mn-ea"/>
              <a:sym typeface="+mn-lt"/>
            </a:endParaRPr>
          </a:p>
        </p:txBody>
      </p:sp>
      <p:pic>
        <p:nvPicPr>
          <p:cNvPr id="46" name="Picture 10" descr="https://ss3.bdstatic.com/70cFv8Sh_Q1YnxGkpoWK1HF6hhy/it/u=1246602995,143454922&amp;fm=26&amp;gp=0.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85979" y="2464345"/>
            <a:ext cx="481285" cy="516864"/>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组合 47">
            <a:extLst>
              <a:ext uri="{FF2B5EF4-FFF2-40B4-BE49-F238E27FC236}">
                <a16:creationId xmlns:a16="http://schemas.microsoft.com/office/drawing/2014/main" id="{85024D1E-C2E1-4BEC-891A-D83A3D3DCE73}"/>
              </a:ext>
            </a:extLst>
          </p:cNvPr>
          <p:cNvGrpSpPr/>
          <p:nvPr/>
        </p:nvGrpSpPr>
        <p:grpSpPr>
          <a:xfrm>
            <a:off x="1659709" y="5055265"/>
            <a:ext cx="716066" cy="603706"/>
            <a:chOff x="2550856" y="437585"/>
            <a:chExt cx="3210824" cy="2983907"/>
          </a:xfrm>
        </p:grpSpPr>
        <p:pic>
          <p:nvPicPr>
            <p:cNvPr id="50" name="Picture 3"/>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图片 50">
              <a:extLst>
                <a:ext uri="{FF2B5EF4-FFF2-40B4-BE49-F238E27FC236}">
                  <a16:creationId xmlns:a16="http://schemas.microsoft.com/office/drawing/2014/main" id="{B48BC373-2733-4896-B68A-DA732D077433}"/>
                </a:ext>
              </a:extLst>
            </p:cNvPr>
            <p:cNvPicPr>
              <a:picLocks noChangeAspect="1"/>
            </p:cNvPicPr>
            <p:nvPr/>
          </p:nvPicPr>
          <p:blipFill>
            <a:blip r:embed="rId9"/>
            <a:stretch>
              <a:fillRect/>
            </a:stretch>
          </p:blipFill>
          <p:spPr>
            <a:xfrm>
              <a:off x="3051506" y="913490"/>
              <a:ext cx="1104762" cy="323810"/>
            </a:xfrm>
            <a:prstGeom prst="rect">
              <a:avLst/>
            </a:prstGeom>
          </p:spPr>
        </p:pic>
      </p:grpSp>
      <p:sp>
        <p:nvSpPr>
          <p:cNvPr id="53" name="矩形 52"/>
          <p:cNvSpPr/>
          <p:nvPr/>
        </p:nvSpPr>
        <p:spPr>
          <a:xfrm>
            <a:off x="2982789" y="5959340"/>
            <a:ext cx="1257075" cy="276999"/>
          </a:xfrm>
          <a:prstGeom prst="rect">
            <a:avLst/>
          </a:prstGeom>
          <a:noFill/>
        </p:spPr>
        <p:txBody>
          <a:bodyPr wrap="none" rtlCol="0">
            <a:spAutoFit/>
          </a:bodyPr>
          <a:lstStyle/>
          <a:p>
            <a:pPr defTabSz="914377"/>
            <a:r>
              <a:rPr lang="en-US" altLang="zh-CN" sz="1200" dirty="0">
                <a:solidFill>
                  <a:srgbClr val="FFFFFF"/>
                </a:solidFill>
                <a:cs typeface="+mn-ea"/>
                <a:sym typeface="+mn-lt"/>
              </a:rPr>
              <a:t>TPC-SD8421-T</a:t>
            </a:r>
            <a:endParaRPr lang="zh-CN" altLang="en-US" sz="1200" dirty="0">
              <a:solidFill>
                <a:srgbClr val="FFFFFF"/>
              </a:solidFill>
              <a:cs typeface="+mn-ea"/>
              <a:sym typeface="+mn-lt"/>
            </a:endParaRPr>
          </a:p>
        </p:txBody>
      </p:sp>
      <p:pic>
        <p:nvPicPr>
          <p:cNvPr id="54" name="图片 53"/>
          <p:cNvPicPr>
            <a:picLocks noChangeAspect="1"/>
          </p:cNvPicPr>
          <p:nvPr/>
        </p:nvPicPr>
        <p:blipFill rotWithShape="1">
          <a:blip r:embed="rId17" cstate="print">
            <a:extLst>
              <a:ext uri="{28A0092B-C50C-407E-A947-70E740481C1C}">
                <a14:useLocalDpi xmlns:a14="http://schemas.microsoft.com/office/drawing/2010/main" val="0"/>
              </a:ext>
            </a:extLst>
          </a:blip>
          <a:srcRect l="30735" r="29770"/>
          <a:stretch/>
        </p:blipFill>
        <p:spPr>
          <a:xfrm>
            <a:off x="3204718" y="4499638"/>
            <a:ext cx="939800" cy="1584819"/>
          </a:xfrm>
          <a:prstGeom prst="rect">
            <a:avLst/>
          </a:prstGeom>
        </p:spPr>
      </p:pic>
      <p:sp>
        <p:nvSpPr>
          <p:cNvPr id="56" name="矩形 55"/>
          <p:cNvSpPr/>
          <p:nvPr/>
        </p:nvSpPr>
        <p:spPr>
          <a:xfrm>
            <a:off x="1500566" y="5945958"/>
            <a:ext cx="986167" cy="276999"/>
          </a:xfrm>
          <a:prstGeom prst="rect">
            <a:avLst/>
          </a:prstGeom>
          <a:noFill/>
        </p:spPr>
        <p:txBody>
          <a:bodyPr wrap="none" rtlCol="0">
            <a:spAutoFit/>
          </a:bodyPr>
          <a:lstStyle/>
          <a:p>
            <a:pPr defTabSz="914377"/>
            <a:r>
              <a:rPr lang="en-US" altLang="zh-CN" sz="1200" dirty="0">
                <a:solidFill>
                  <a:srgbClr val="FFFFFF"/>
                </a:solidFill>
                <a:cs typeface="+mn-ea"/>
                <a:sym typeface="+mn-lt"/>
              </a:rPr>
              <a:t>Black Body</a:t>
            </a:r>
            <a:endParaRPr lang="zh-CN" altLang="en-US" sz="1200" dirty="0">
              <a:solidFill>
                <a:srgbClr val="FFFFFF"/>
              </a:solidFill>
              <a:cs typeface="+mn-ea"/>
              <a:sym typeface="+mn-lt"/>
            </a:endParaRPr>
          </a:p>
        </p:txBody>
      </p:sp>
      <p:pic>
        <p:nvPicPr>
          <p:cNvPr id="57" name="Picture 2" descr="C:\Users\Daniel\Desktop\图标-PNG\存储产品-大盘位-PNG\存储产品-大盘位-01.pn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0386" t="25943" r="8965" b="24243"/>
          <a:stretch/>
        </p:blipFill>
        <p:spPr bwMode="auto">
          <a:xfrm>
            <a:off x="5148724" y="4946278"/>
            <a:ext cx="1348950" cy="927211"/>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57"/>
          <p:cNvSpPr/>
          <p:nvPr/>
        </p:nvSpPr>
        <p:spPr>
          <a:xfrm>
            <a:off x="5368360" y="5959340"/>
            <a:ext cx="741934" cy="276999"/>
          </a:xfrm>
          <a:prstGeom prst="rect">
            <a:avLst/>
          </a:prstGeom>
          <a:noFill/>
        </p:spPr>
        <p:txBody>
          <a:bodyPr wrap="none" rtlCol="0">
            <a:spAutoFit/>
          </a:bodyPr>
          <a:lstStyle/>
          <a:p>
            <a:pPr defTabSz="914377"/>
            <a:r>
              <a:rPr lang="en-US" altLang="zh-CN" sz="1200" dirty="0">
                <a:solidFill>
                  <a:srgbClr val="FFFFFF"/>
                </a:solidFill>
                <a:cs typeface="+mn-ea"/>
                <a:sym typeface="+mn-lt"/>
              </a:rPr>
              <a:t>IVSS 7X</a:t>
            </a:r>
            <a:endParaRPr lang="zh-CN" altLang="en-US" sz="1200" dirty="0">
              <a:solidFill>
                <a:srgbClr val="FFFFFF"/>
              </a:solidFill>
              <a:cs typeface="+mn-ea"/>
              <a:sym typeface="+mn-lt"/>
            </a:endParaRPr>
          </a:p>
        </p:txBody>
      </p:sp>
      <p:pic>
        <p:nvPicPr>
          <p:cNvPr id="59" name="图片 5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50709" y="4998436"/>
            <a:ext cx="717364" cy="717364"/>
          </a:xfrm>
          <a:prstGeom prst="rect">
            <a:avLst/>
          </a:prstGeom>
        </p:spPr>
      </p:pic>
      <p:sp>
        <p:nvSpPr>
          <p:cNvPr id="60" name="矩形 59"/>
          <p:cNvSpPr/>
          <p:nvPr/>
        </p:nvSpPr>
        <p:spPr>
          <a:xfrm>
            <a:off x="7326139" y="5959340"/>
            <a:ext cx="772391" cy="276999"/>
          </a:xfrm>
          <a:prstGeom prst="rect">
            <a:avLst/>
          </a:prstGeom>
          <a:noFill/>
        </p:spPr>
        <p:txBody>
          <a:bodyPr wrap="none" rtlCol="0">
            <a:spAutoFit/>
          </a:bodyPr>
          <a:lstStyle/>
          <a:p>
            <a:pPr defTabSz="914377"/>
            <a:r>
              <a:rPr lang="en-US" altLang="zh-CN" sz="1200" dirty="0">
                <a:solidFill>
                  <a:srgbClr val="FFFFFF"/>
                </a:solidFill>
                <a:cs typeface="+mn-ea"/>
                <a:sym typeface="+mn-lt"/>
              </a:rPr>
              <a:t>DSS Pro</a:t>
            </a:r>
            <a:endParaRPr lang="zh-CN" altLang="en-US" sz="1200" dirty="0">
              <a:solidFill>
                <a:srgbClr val="FFFFFF"/>
              </a:solidFill>
              <a:cs typeface="+mn-ea"/>
              <a:sym typeface="+mn-lt"/>
            </a:endParaRPr>
          </a:p>
        </p:txBody>
      </p:sp>
      <p:pic>
        <p:nvPicPr>
          <p:cNvPr id="61" name="Picture 2" descr="https://ss1.bdstatic.com/70cFuXSh_Q1YnxGkpoWK1HF6hhy/it/u=2091562187,364484838&amp;fm=26&amp;gp=0.jpg"/>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11194" y="4883357"/>
            <a:ext cx="947522" cy="947522"/>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9345970" y="5959340"/>
            <a:ext cx="947695" cy="276999"/>
          </a:xfrm>
          <a:prstGeom prst="rect">
            <a:avLst/>
          </a:prstGeom>
          <a:noFill/>
        </p:spPr>
        <p:txBody>
          <a:bodyPr wrap="none" rtlCol="0">
            <a:spAutoFit/>
          </a:bodyPr>
          <a:lstStyle/>
          <a:p>
            <a:pPr defTabSz="914377"/>
            <a:r>
              <a:rPr lang="en-US" altLang="zh-CN" sz="1200" dirty="0">
                <a:solidFill>
                  <a:srgbClr val="FFFFFF"/>
                </a:solidFill>
                <a:cs typeface="+mn-ea"/>
                <a:sym typeface="+mn-lt"/>
              </a:rPr>
              <a:t>DSS Client</a:t>
            </a:r>
            <a:endParaRPr lang="zh-CN" altLang="en-US" sz="1200" dirty="0">
              <a:solidFill>
                <a:srgbClr val="FFFFFF"/>
              </a:solidFill>
              <a:cs typeface="+mn-ea"/>
              <a:sym typeface="+mn-lt"/>
            </a:endParaRPr>
          </a:p>
        </p:txBody>
      </p:sp>
      <p:sp>
        <p:nvSpPr>
          <p:cNvPr id="13" name="矩形 12"/>
          <p:cNvSpPr/>
          <p:nvPr/>
        </p:nvSpPr>
        <p:spPr>
          <a:xfrm>
            <a:off x="1380191" y="4375037"/>
            <a:ext cx="9286875" cy="2041535"/>
          </a:xfrm>
          <a:prstGeom prst="rect">
            <a:avLst/>
          </a:prstGeom>
          <a:noFill/>
          <a:ln w="12700">
            <a:solidFill>
              <a:schemeClr val="accent1">
                <a:lumMod val="75000"/>
              </a:schemeClr>
            </a:solidFill>
            <a:prstDash val="lgDash"/>
          </a:ln>
        </p:spPr>
        <p:txBody>
          <a:bodyPr wrap="square" rtlCol="0" anchor="ctr">
            <a:spAutoFit/>
          </a:bodyPr>
          <a:lstStyle/>
          <a:p>
            <a:pPr algn="ctr"/>
            <a:endParaRPr lang="zh-CN" altLang="en-US" sz="16600" dirty="0">
              <a:solidFill>
                <a:schemeClr val="accent5">
                  <a:alpha val="10000"/>
                </a:schemeClr>
              </a:solidFill>
              <a:latin typeface="站酷高端黑" panose="02010600030101010101" pitchFamily="2" charset="-122"/>
              <a:ea typeface="站酷高端黑" panose="02010600030101010101" pitchFamily="2" charset="-122"/>
              <a:cs typeface="+mn-ea"/>
              <a:sym typeface="+mn-lt"/>
            </a:endParaRPr>
          </a:p>
        </p:txBody>
      </p:sp>
      <p:sp>
        <p:nvSpPr>
          <p:cNvPr id="74" name="矩形 73"/>
          <p:cNvSpPr/>
          <p:nvPr/>
        </p:nvSpPr>
        <p:spPr>
          <a:xfrm>
            <a:off x="8942891" y="1483032"/>
            <a:ext cx="2414469" cy="523220"/>
          </a:xfrm>
          <a:prstGeom prst="rect">
            <a:avLst/>
          </a:prstGeom>
          <a:noFill/>
          <a:ln>
            <a:solidFill>
              <a:schemeClr val="accent1"/>
            </a:solidFill>
          </a:ln>
        </p:spPr>
        <p:txBody>
          <a:bodyPr wrap="square" rtlCol="0" anchor="ctr">
            <a:spAutoFit/>
          </a:bodyPr>
          <a:lstStyle/>
          <a:p>
            <a:pPr algn="ctr" defTabSz="914377"/>
            <a:r>
              <a:rPr lang="en-US" altLang="zh-CN" sz="1400" dirty="0">
                <a:solidFill>
                  <a:srgbClr val="FFFFFF"/>
                </a:solidFill>
                <a:cs typeface="+mn-ea"/>
                <a:sym typeface="+mn-lt"/>
              </a:rPr>
              <a:t>Non-contact temperature measurement</a:t>
            </a:r>
            <a:endParaRPr lang="zh-CN" altLang="en-US" sz="1400" dirty="0">
              <a:solidFill>
                <a:srgbClr val="FFFFFF"/>
              </a:solidFill>
              <a:cs typeface="+mn-ea"/>
              <a:sym typeface="+mn-lt"/>
            </a:endParaRPr>
          </a:p>
        </p:txBody>
      </p:sp>
      <p:sp>
        <p:nvSpPr>
          <p:cNvPr id="75" name="右箭头 74"/>
          <p:cNvSpPr/>
          <p:nvPr/>
        </p:nvSpPr>
        <p:spPr>
          <a:xfrm rot="5400000">
            <a:off x="9165016" y="2117832"/>
            <a:ext cx="388931" cy="328610"/>
          </a:xfrm>
          <a:prstGeom prst="rightArrow">
            <a:avLst/>
          </a:prstGeom>
          <a:noFill/>
          <a:ln>
            <a:solidFill>
              <a:schemeClr val="accent1"/>
            </a:solidFill>
          </a:ln>
        </p:spPr>
        <p:txBody>
          <a:bodyPr wrap="square" rtlCol="0" anchor="ctr">
            <a:spAutoFit/>
          </a:bodyPr>
          <a:lstStyle/>
          <a:p>
            <a:pPr algn="ctr" defTabSz="914377"/>
            <a:endParaRPr lang="zh-CN" altLang="en-US" sz="1400" dirty="0">
              <a:solidFill>
                <a:srgbClr val="4472C4">
                  <a:alpha val="10000"/>
                </a:srgbClr>
              </a:solidFill>
              <a:cs typeface="+mn-ea"/>
              <a:sym typeface="+mn-lt"/>
            </a:endParaRPr>
          </a:p>
        </p:txBody>
      </p:sp>
      <p:sp>
        <p:nvSpPr>
          <p:cNvPr id="76" name="矩形 75"/>
          <p:cNvSpPr/>
          <p:nvPr/>
        </p:nvSpPr>
        <p:spPr>
          <a:xfrm>
            <a:off x="8952967" y="2561907"/>
            <a:ext cx="1558397" cy="307777"/>
          </a:xfrm>
          <a:prstGeom prst="rect">
            <a:avLst/>
          </a:prstGeom>
          <a:noFill/>
          <a:ln>
            <a:solidFill>
              <a:schemeClr val="accent1"/>
            </a:solidFill>
          </a:ln>
        </p:spPr>
        <p:txBody>
          <a:bodyPr wrap="square" rtlCol="0" anchor="ctr">
            <a:spAutoFit/>
          </a:bodyPr>
          <a:lstStyle/>
          <a:p>
            <a:pPr algn="ctr" defTabSz="914377"/>
            <a:r>
              <a:rPr lang="en-US" altLang="zh-CN" sz="1400" dirty="0">
                <a:solidFill>
                  <a:srgbClr val="FFFFFF"/>
                </a:solidFill>
                <a:cs typeface="+mn-ea"/>
                <a:sym typeface="+mn-lt"/>
              </a:rPr>
              <a:t>Manual review</a:t>
            </a:r>
            <a:endParaRPr lang="zh-CN" altLang="en-US" sz="1400" dirty="0">
              <a:solidFill>
                <a:srgbClr val="FFFFFF"/>
              </a:solidFill>
              <a:cs typeface="+mn-ea"/>
              <a:sym typeface="+mn-lt"/>
            </a:endParaRPr>
          </a:p>
        </p:txBody>
      </p:sp>
      <p:sp>
        <p:nvSpPr>
          <p:cNvPr id="77" name="矩形 76"/>
          <p:cNvSpPr/>
          <p:nvPr/>
        </p:nvSpPr>
        <p:spPr>
          <a:xfrm>
            <a:off x="8952967" y="3494196"/>
            <a:ext cx="2414469" cy="307777"/>
          </a:xfrm>
          <a:prstGeom prst="rect">
            <a:avLst/>
          </a:prstGeom>
          <a:noFill/>
          <a:ln>
            <a:solidFill>
              <a:schemeClr val="accent1"/>
            </a:solidFill>
          </a:ln>
        </p:spPr>
        <p:txBody>
          <a:bodyPr wrap="square" rtlCol="0" anchor="ctr">
            <a:spAutoFit/>
          </a:bodyPr>
          <a:lstStyle/>
          <a:p>
            <a:pPr algn="ctr" defTabSz="914377"/>
            <a:r>
              <a:rPr lang="en-US" altLang="zh-CN" sz="1400" dirty="0">
                <a:solidFill>
                  <a:srgbClr val="FFFFFF"/>
                </a:solidFill>
                <a:cs typeface="+mn-ea"/>
                <a:sym typeface="+mn-lt"/>
              </a:rPr>
              <a:t>Activate emergency plan</a:t>
            </a:r>
            <a:endParaRPr lang="zh-CN" altLang="en-US" sz="1400" dirty="0">
              <a:solidFill>
                <a:srgbClr val="FFFFFF"/>
              </a:solidFill>
              <a:cs typeface="+mn-ea"/>
              <a:sym typeface="+mn-lt"/>
            </a:endParaRPr>
          </a:p>
        </p:txBody>
      </p:sp>
      <p:sp>
        <p:nvSpPr>
          <p:cNvPr id="78" name="右箭头 77"/>
          <p:cNvSpPr/>
          <p:nvPr/>
        </p:nvSpPr>
        <p:spPr>
          <a:xfrm rot="5400000">
            <a:off x="9173846" y="3019234"/>
            <a:ext cx="388931" cy="328610"/>
          </a:xfrm>
          <a:prstGeom prst="rightArrow">
            <a:avLst/>
          </a:prstGeom>
          <a:noFill/>
          <a:ln>
            <a:solidFill>
              <a:schemeClr val="accent1"/>
            </a:solidFill>
          </a:ln>
        </p:spPr>
        <p:txBody>
          <a:bodyPr wrap="square" rtlCol="0" anchor="ctr">
            <a:spAutoFit/>
          </a:bodyPr>
          <a:lstStyle/>
          <a:p>
            <a:pPr algn="ctr" defTabSz="914377"/>
            <a:endParaRPr lang="zh-CN" altLang="en-US" sz="1400" dirty="0">
              <a:solidFill>
                <a:srgbClr val="4472C4">
                  <a:alpha val="10000"/>
                </a:srgbClr>
              </a:solidFill>
              <a:cs typeface="+mn-ea"/>
              <a:sym typeface="+mn-lt"/>
            </a:endParaRPr>
          </a:p>
        </p:txBody>
      </p:sp>
      <p:sp>
        <p:nvSpPr>
          <p:cNvPr id="79" name="文本框 78"/>
          <p:cNvSpPr txBox="1"/>
          <p:nvPr/>
        </p:nvSpPr>
        <p:spPr>
          <a:xfrm>
            <a:off x="9615687" y="3043282"/>
            <a:ext cx="2011679" cy="307777"/>
          </a:xfrm>
          <a:prstGeom prst="rect">
            <a:avLst/>
          </a:prstGeom>
          <a:noFill/>
        </p:spPr>
        <p:txBody>
          <a:bodyPr wrap="square" rtlCol="0">
            <a:spAutoFit/>
          </a:bodyPr>
          <a:lstStyle/>
          <a:p>
            <a:pPr defTabSz="914377"/>
            <a:r>
              <a:rPr lang="en-US" altLang="zh-CN" sz="1400" dirty="0">
                <a:solidFill>
                  <a:srgbClr val="FFFFFF"/>
                </a:solidFill>
                <a:cs typeface="+mn-ea"/>
                <a:sym typeface="+mn-lt"/>
              </a:rPr>
              <a:t>Abnormal confirmed</a:t>
            </a:r>
            <a:endParaRPr lang="zh-CN" altLang="en-US" sz="1400" dirty="0">
              <a:solidFill>
                <a:srgbClr val="FFFFFF"/>
              </a:solidFill>
              <a:cs typeface="+mn-ea"/>
              <a:sym typeface="+mn-lt"/>
            </a:endParaRPr>
          </a:p>
        </p:txBody>
      </p:sp>
      <p:pic>
        <p:nvPicPr>
          <p:cNvPr id="81" name="Picture 8" descr="https://timgsa.baidu.com/timg?image&amp;quality=80&amp;size=b9999_10000&amp;sec=1579683268402&amp;di=59a760b9e63c2c864289d925298bee4c&amp;imgtype=0&amp;src=http%3A%2F%2Fa.vpimg3.com%2Fupload%2Fmerchandise%2Fpdc%2F039%2F001%2F439458846000001039%2F0%2F4022167652096-1.jpg"/>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41319" y="2186234"/>
            <a:ext cx="734577" cy="850058"/>
          </a:xfrm>
          <a:prstGeom prst="rect">
            <a:avLst/>
          </a:prstGeom>
          <a:noFill/>
          <a:extLst>
            <a:ext uri="{909E8E84-426E-40DD-AFC4-6F175D3DCCD1}">
              <a14:hiddenFill xmlns:a14="http://schemas.microsoft.com/office/drawing/2010/main">
                <a:solidFill>
                  <a:srgbClr val="FFFFFF"/>
                </a:solidFill>
              </a14:hiddenFill>
            </a:ext>
          </a:extLst>
        </p:spPr>
      </p:pic>
      <p:sp>
        <p:nvSpPr>
          <p:cNvPr id="82" name="矩形 81"/>
          <p:cNvSpPr/>
          <p:nvPr/>
        </p:nvSpPr>
        <p:spPr>
          <a:xfrm>
            <a:off x="8910905" y="1125716"/>
            <a:ext cx="1420316" cy="307777"/>
          </a:xfrm>
          <a:prstGeom prst="rect">
            <a:avLst/>
          </a:prstGeom>
          <a:solidFill>
            <a:srgbClr val="FF0000"/>
          </a:solidFill>
        </p:spPr>
        <p:txBody>
          <a:bodyPr wrap="square">
            <a:spAutoFit/>
          </a:bodyPr>
          <a:lstStyle/>
          <a:p>
            <a:pPr algn="ctr" defTabSz="914377"/>
            <a:r>
              <a:rPr kumimoji="1" lang="en-US" altLang="zh-CN" sz="1400" b="1" dirty="0">
                <a:solidFill>
                  <a:srgbClr val="FFFFFF"/>
                </a:solidFill>
                <a:cs typeface="+mn-ea"/>
                <a:sym typeface="+mn-lt"/>
              </a:rPr>
              <a:t>Process</a:t>
            </a:r>
            <a:endParaRPr lang="zh-CN" altLang="en-US" sz="1400" b="1" dirty="0">
              <a:solidFill>
                <a:srgbClr val="FFFFFF"/>
              </a:solidFill>
              <a:cs typeface="+mn-ea"/>
              <a:sym typeface="+mn-lt"/>
            </a:endParaRPr>
          </a:p>
        </p:txBody>
      </p:sp>
      <p:sp>
        <p:nvSpPr>
          <p:cNvPr id="84" name="矩形 83"/>
          <p:cNvSpPr/>
          <p:nvPr/>
        </p:nvSpPr>
        <p:spPr>
          <a:xfrm>
            <a:off x="8857311" y="1023604"/>
            <a:ext cx="2770055" cy="2985868"/>
          </a:xfrm>
          <a:prstGeom prst="rect">
            <a:avLst/>
          </a:prstGeom>
          <a:noFill/>
          <a:ln w="12700">
            <a:solidFill>
              <a:schemeClr val="accent1">
                <a:lumMod val="75000"/>
              </a:schemeClr>
            </a:solidFill>
            <a:prstDash val="lgDash"/>
          </a:ln>
        </p:spPr>
        <p:txBody>
          <a:bodyPr wrap="square" rtlCol="0" anchor="ctr">
            <a:spAutoFit/>
          </a:bodyPr>
          <a:lstStyle/>
          <a:p>
            <a:pPr algn="ctr"/>
            <a:endParaRPr lang="zh-CN" altLang="en-US" sz="16600" dirty="0">
              <a:solidFill>
                <a:schemeClr val="accent5">
                  <a:alpha val="10000"/>
                </a:schemeClr>
              </a:solidFill>
              <a:latin typeface="站酷高端黑" panose="02010600030101010101" pitchFamily="2" charset="-122"/>
              <a:ea typeface="站酷高端黑" panose="02010600030101010101" pitchFamily="2" charset="-122"/>
              <a:cs typeface="+mn-ea"/>
              <a:sym typeface="+mn-lt"/>
            </a:endParaRPr>
          </a:p>
        </p:txBody>
      </p:sp>
      <p:pic>
        <p:nvPicPr>
          <p:cNvPr id="85" name="图片 84"/>
          <p:cNvPicPr>
            <a:picLocks noChangeAspect="1"/>
          </p:cNvPicPr>
          <p:nvPr/>
        </p:nvPicPr>
        <p:blipFill rotWithShape="1">
          <a:blip r:embed="rId17" cstate="print">
            <a:extLst>
              <a:ext uri="{28A0092B-C50C-407E-A947-70E740481C1C}">
                <a14:useLocalDpi xmlns:a14="http://schemas.microsoft.com/office/drawing/2010/main" val="0"/>
              </a:ext>
            </a:extLst>
          </a:blip>
          <a:srcRect l="30735" r="29770"/>
          <a:stretch/>
        </p:blipFill>
        <p:spPr>
          <a:xfrm>
            <a:off x="4902549" y="1559916"/>
            <a:ext cx="492350" cy="830267"/>
          </a:xfrm>
          <a:prstGeom prst="rect">
            <a:avLst/>
          </a:prstGeom>
        </p:spPr>
      </p:pic>
      <p:sp>
        <p:nvSpPr>
          <p:cNvPr id="86" name="矩形 85"/>
          <p:cNvSpPr/>
          <p:nvPr/>
        </p:nvSpPr>
        <p:spPr>
          <a:xfrm>
            <a:off x="1490354" y="4461519"/>
            <a:ext cx="1492436" cy="307777"/>
          </a:xfrm>
          <a:prstGeom prst="rect">
            <a:avLst/>
          </a:prstGeom>
          <a:solidFill>
            <a:srgbClr val="FF0000"/>
          </a:solidFill>
        </p:spPr>
        <p:txBody>
          <a:bodyPr wrap="square">
            <a:spAutoFit/>
          </a:bodyPr>
          <a:lstStyle/>
          <a:p>
            <a:pPr algn="ctr" defTabSz="914377"/>
            <a:r>
              <a:rPr kumimoji="1" lang="en-US" altLang="zh-CN" sz="1400" b="1" dirty="0">
                <a:solidFill>
                  <a:srgbClr val="FFFFFF"/>
                </a:solidFill>
                <a:cs typeface="+mn-ea"/>
                <a:sym typeface="+mn-lt"/>
              </a:rPr>
              <a:t>Topology</a:t>
            </a:r>
            <a:endParaRPr lang="zh-CN" altLang="en-US" sz="1400" b="1" dirty="0">
              <a:solidFill>
                <a:srgbClr val="FFFFFF"/>
              </a:solidFill>
              <a:cs typeface="+mn-ea"/>
              <a:sym typeface="+mn-lt"/>
            </a:endParaRPr>
          </a:p>
        </p:txBody>
      </p:sp>
    </p:spTree>
    <p:extLst>
      <p:ext uri="{BB962C8B-B14F-4D97-AF65-F5344CB8AC3E}">
        <p14:creationId xmlns:p14="http://schemas.microsoft.com/office/powerpoint/2010/main" val="188128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7.40741E-7 L 0.24076 0.01042 " pathEditMode="relative" rAng="0" ptsTypes="AA">
                                      <p:cBhvr>
                                        <p:cTn id="6" dur="2000" fill="hold"/>
                                        <p:tgtEl>
                                          <p:spTgt spid="478"/>
                                        </p:tgtEl>
                                        <p:attrNameLst>
                                          <p:attrName>ppt_x</p:attrName>
                                          <p:attrName>ppt_y</p:attrName>
                                        </p:attrNameLst>
                                      </p:cBhvr>
                                      <p:rCtr x="12474" y="139"/>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9"/>
                                        </p:tgtEl>
                                        <p:attrNameLst>
                                          <p:attrName>style.visibility</p:attrName>
                                        </p:attrNameLst>
                                      </p:cBhvr>
                                      <p:to>
                                        <p:strVal val="visible"/>
                                      </p:to>
                                    </p:set>
                                  </p:childTnLst>
                                </p:cTn>
                              </p:par>
                            </p:childTnLst>
                          </p:cTn>
                        </p:par>
                        <p:par>
                          <p:cTn id="15" fill="hold">
                            <p:stCondLst>
                              <p:cond delay="0"/>
                            </p:stCondLst>
                            <p:childTnLst>
                              <p:par>
                                <p:cTn id="16" presetID="45"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2000"/>
                                        <p:tgtEl>
                                          <p:spTgt spid="46"/>
                                        </p:tgtEl>
                                      </p:cBhvr>
                                    </p:animEffect>
                                    <p:anim calcmode="lin" valueType="num">
                                      <p:cBhvr>
                                        <p:cTn id="19" dur="2000" fill="hold"/>
                                        <p:tgtEl>
                                          <p:spTgt spid="46"/>
                                        </p:tgtEl>
                                        <p:attrNameLst>
                                          <p:attrName>ppt_w</p:attrName>
                                        </p:attrNameLst>
                                      </p:cBhvr>
                                      <p:tavLst>
                                        <p:tav tm="0" fmla="#ppt_w*sin(2.5*pi*$)">
                                          <p:val>
                                            <p:fltVal val="0"/>
                                          </p:val>
                                        </p:tav>
                                        <p:tav tm="100000">
                                          <p:val>
                                            <p:fltVal val="1"/>
                                          </p:val>
                                        </p:tav>
                                      </p:tavLst>
                                    </p:anim>
                                    <p:anim calcmode="lin" valueType="num">
                                      <p:cBhvr>
                                        <p:cTn id="20" dur="2000" fill="hold"/>
                                        <p:tgtEl>
                                          <p:spTgt spid="46"/>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1" presetClass="exit" presetSubtype="0" fill="hold" grpId="1" nodeType="afterEffect">
                                  <p:stCondLst>
                                    <p:cond delay="0"/>
                                  </p:stCondLst>
                                  <p:childTnLst>
                                    <p:set>
                                      <p:cBhvr>
                                        <p:cTn id="23" dur="1" fill="hold">
                                          <p:stCondLst>
                                            <p:cond delay="0"/>
                                          </p:stCondLst>
                                        </p:cTn>
                                        <p:tgtEl>
                                          <p:spTgt spid="478"/>
                                        </p:tgtEl>
                                        <p:attrNameLst>
                                          <p:attrName>style.visibility</p:attrName>
                                        </p:attrNameLst>
                                      </p:cBhvr>
                                      <p:to>
                                        <p:strVal val="hidden"/>
                                      </p:to>
                                    </p:set>
                                  </p:childTnLst>
                                </p:cTn>
                              </p:par>
                            </p:childTnLst>
                          </p:cTn>
                        </p:par>
                        <p:par>
                          <p:cTn id="24" fill="hold">
                            <p:stCondLst>
                              <p:cond delay="2000"/>
                            </p:stCondLst>
                            <p:childTnLst>
                              <p:par>
                                <p:cTn id="25" presetID="1" presetClass="entr" presetSubtype="0" fill="hold" grpId="1" nodeType="after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08333E-7 -4.44444E-6 L 0.30638 -0.00162 " pathEditMode="relative" rAng="0" ptsTypes="AA">
                                      <p:cBhvr>
                                        <p:cTn id="30" dur="2000" fill="hold"/>
                                        <p:tgtEl>
                                          <p:spTgt spid="45"/>
                                        </p:tgtEl>
                                        <p:attrNameLst>
                                          <p:attrName>ppt_x</p:attrName>
                                          <p:attrName>ppt_y</p:attrName>
                                        </p:attrNameLst>
                                      </p:cBhvr>
                                      <p:rCtr x="1529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 grpId="0" animBg="1"/>
      <p:bldP spid="478" grpId="1" animBg="1"/>
      <p:bldP spid="479" grpId="0" animBg="1"/>
      <p:bldP spid="45" grpId="0" animBg="1"/>
      <p:bldP spid="4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rot="5400000">
            <a:off x="2695021" y="700558"/>
            <a:ext cx="1335908" cy="2651781"/>
          </a:xfrm>
          <a:prstGeom prst="ellipse">
            <a:avLst/>
          </a:prstGeom>
          <a:solidFill>
            <a:srgbClr val="002060">
              <a:alpha val="6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FFFFF"/>
              </a:solidFill>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Products</a:t>
            </a:r>
            <a:endParaRPr lang="zh-CN" altLang="en-US" dirty="0">
              <a:latin typeface="+mn-lt"/>
              <a:ea typeface="+mn-ea"/>
              <a:cs typeface="+mn-ea"/>
              <a:sym typeface="+mn-lt"/>
            </a:endParaRPr>
          </a:p>
        </p:txBody>
      </p:sp>
      <p:sp>
        <p:nvSpPr>
          <p:cNvPr id="13" name="TextBox 36"/>
          <p:cNvSpPr txBox="1"/>
          <p:nvPr/>
        </p:nvSpPr>
        <p:spPr>
          <a:xfrm>
            <a:off x="1046433" y="2856532"/>
            <a:ext cx="4760278" cy="584775"/>
          </a:xfrm>
          <a:prstGeom prst="rect">
            <a:avLst/>
          </a:prstGeom>
          <a:noFill/>
        </p:spPr>
        <p:txBody>
          <a:bodyPr wrap="none" rtlCol="0">
            <a:spAutoFit/>
          </a:bodyPr>
          <a:lstStyle/>
          <a:p>
            <a:pPr algn="ctr" defTabSz="914377"/>
            <a:r>
              <a:rPr lang="en-US" altLang="zh-CN" sz="1600" dirty="0">
                <a:solidFill>
                  <a:srgbClr val="FFFF00"/>
                </a:solidFill>
                <a:cs typeface="+mn-ea"/>
                <a:sym typeface="+mn-lt"/>
              </a:rPr>
              <a:t>Thermal Network Hybrid Speed Dome Camera</a:t>
            </a:r>
          </a:p>
          <a:p>
            <a:pPr algn="ctr" defTabSz="914377"/>
            <a:r>
              <a:rPr lang="en-US" altLang="zh-CN" sz="1600" dirty="0">
                <a:solidFill>
                  <a:srgbClr val="FFFF00"/>
                </a:solidFill>
                <a:cs typeface="+mn-ea"/>
                <a:sym typeface="+mn-lt"/>
              </a:rPr>
              <a:t>DH-TPC-SD8421-T</a:t>
            </a:r>
            <a:endParaRPr lang="zh-CN" altLang="en-US" sz="1600" dirty="0">
              <a:solidFill>
                <a:srgbClr val="FFFF00"/>
              </a:solidFill>
              <a:cs typeface="+mn-ea"/>
              <a:sym typeface="+mn-lt"/>
            </a:endParaRPr>
          </a:p>
        </p:txBody>
      </p:sp>
      <p:sp>
        <p:nvSpPr>
          <p:cNvPr id="14" name="矩形 13">
            <a:extLst>
              <a:ext uri="{FF2B5EF4-FFF2-40B4-BE49-F238E27FC236}">
                <a16:creationId xmlns:a16="http://schemas.microsoft.com/office/drawing/2014/main" id="{B5CD931E-175B-4B9D-BD2A-9653FD3F37D6}"/>
              </a:ext>
            </a:extLst>
          </p:cNvPr>
          <p:cNvSpPr/>
          <p:nvPr/>
        </p:nvSpPr>
        <p:spPr>
          <a:xfrm>
            <a:off x="1384184" y="3658677"/>
            <a:ext cx="4269996" cy="2680349"/>
          </a:xfrm>
          <a:prstGeom prst="rect">
            <a:avLst/>
          </a:prstGeom>
        </p:spPr>
        <p:txBody>
          <a:bodyPr wrap="square">
            <a:spAutoFit/>
          </a:bodyPr>
          <a:lstStyle/>
          <a:p>
            <a:pPr defTabSz="914377">
              <a:lnSpc>
                <a:spcPct val="110000"/>
              </a:lnSpc>
            </a:pPr>
            <a:r>
              <a:rPr lang="en-US" altLang="zh-CN" sz="1400" dirty="0" err="1">
                <a:solidFill>
                  <a:srgbClr val="FFFFFF"/>
                </a:solidFill>
                <a:cs typeface="+mn-ea"/>
                <a:sym typeface="+mn-lt"/>
              </a:rPr>
              <a:t>Vox</a:t>
            </a:r>
            <a:r>
              <a:rPr lang="en-US" altLang="zh-CN" sz="1400" dirty="0">
                <a:solidFill>
                  <a:srgbClr val="FFFFFF"/>
                </a:solidFill>
                <a:cs typeface="+mn-ea"/>
                <a:sym typeface="+mn-lt"/>
              </a:rPr>
              <a:t> uncooled focal plane detector</a:t>
            </a:r>
          </a:p>
          <a:p>
            <a:pPr defTabSz="914377">
              <a:lnSpc>
                <a:spcPct val="110000"/>
              </a:lnSpc>
            </a:pPr>
            <a:r>
              <a:rPr lang="en-US" altLang="zh-CN" sz="1400" dirty="0">
                <a:solidFill>
                  <a:srgbClr val="FFFFFF"/>
                </a:solidFill>
                <a:cs typeface="+mn-ea"/>
                <a:sym typeface="+mn-lt"/>
              </a:rPr>
              <a:t>Resolution </a:t>
            </a:r>
            <a:r>
              <a:rPr lang="zh-CN" altLang="en-US" sz="1400" dirty="0">
                <a:solidFill>
                  <a:srgbClr val="FFFFFF"/>
                </a:solidFill>
                <a:cs typeface="+mn-ea"/>
                <a:sym typeface="+mn-lt"/>
              </a:rPr>
              <a:t>：</a:t>
            </a:r>
            <a:r>
              <a:rPr lang="en-US" altLang="zh-CN" sz="1400" dirty="0">
                <a:solidFill>
                  <a:srgbClr val="FFFFFF"/>
                </a:solidFill>
                <a:cs typeface="+mn-ea"/>
                <a:sym typeface="+mn-lt"/>
              </a:rPr>
              <a:t>400*300</a:t>
            </a:r>
            <a:br>
              <a:rPr lang="zh-CN" altLang="en-US" sz="1400" dirty="0">
                <a:solidFill>
                  <a:srgbClr val="FFFFFF"/>
                </a:solidFill>
                <a:cs typeface="+mn-ea"/>
                <a:sym typeface="+mn-lt"/>
              </a:rPr>
            </a:br>
            <a:r>
              <a:rPr lang="en-US" altLang="zh-CN" sz="1400" dirty="0">
                <a:solidFill>
                  <a:srgbClr val="FFFFFF"/>
                </a:solidFill>
                <a:cs typeface="+mn-ea"/>
                <a:sym typeface="+mn-lt"/>
              </a:rPr>
              <a:t>Spectral Range </a:t>
            </a:r>
            <a:r>
              <a:rPr lang="zh-CN" altLang="en-US" sz="1400" dirty="0">
                <a:solidFill>
                  <a:srgbClr val="FFFFFF"/>
                </a:solidFill>
                <a:cs typeface="+mn-ea"/>
                <a:sym typeface="+mn-lt"/>
              </a:rPr>
              <a:t>：</a:t>
            </a:r>
            <a:r>
              <a:rPr lang="en-US" altLang="zh-CN" sz="1400" dirty="0">
                <a:solidFill>
                  <a:srgbClr val="FFFFFF"/>
                </a:solidFill>
                <a:cs typeface="+mn-ea"/>
                <a:sym typeface="+mn-lt"/>
              </a:rPr>
              <a:t>8~14 </a:t>
            </a:r>
            <a:r>
              <a:rPr lang="en-US" altLang="zh-CN" sz="1400" dirty="0" err="1">
                <a:solidFill>
                  <a:srgbClr val="FFFFFF"/>
                </a:solidFill>
                <a:cs typeface="+mn-ea"/>
                <a:sym typeface="+mn-lt"/>
              </a:rPr>
              <a:t>μm</a:t>
            </a:r>
            <a:br>
              <a:rPr lang="zh-CN" altLang="en-US" sz="1400" dirty="0">
                <a:solidFill>
                  <a:srgbClr val="FFFFFF"/>
                </a:solidFill>
                <a:cs typeface="+mn-ea"/>
                <a:sym typeface="+mn-lt"/>
              </a:rPr>
            </a:br>
            <a:r>
              <a:rPr lang="en-US" altLang="zh-CN" sz="1400" dirty="0">
                <a:solidFill>
                  <a:srgbClr val="FFFFFF"/>
                </a:solidFill>
                <a:cs typeface="+mn-ea"/>
                <a:sym typeface="+mn-lt"/>
              </a:rPr>
              <a:t>Thermal lens </a:t>
            </a:r>
            <a:r>
              <a:rPr lang="zh-CN" altLang="en-US" sz="1400" dirty="0">
                <a:solidFill>
                  <a:srgbClr val="FFFFFF"/>
                </a:solidFill>
                <a:cs typeface="+mn-ea"/>
                <a:sym typeface="+mn-lt"/>
              </a:rPr>
              <a:t>：</a:t>
            </a:r>
            <a:r>
              <a:rPr lang="en-US" altLang="zh-CN" sz="1400" dirty="0">
                <a:solidFill>
                  <a:srgbClr val="FFFFFF"/>
                </a:solidFill>
                <a:cs typeface="+mn-ea"/>
                <a:sym typeface="+mn-lt"/>
              </a:rPr>
              <a:t>7.5mm/13mm</a:t>
            </a:r>
            <a:br>
              <a:rPr lang="zh-CN" altLang="en-US" sz="1400" dirty="0">
                <a:solidFill>
                  <a:srgbClr val="FFFFFF"/>
                </a:solidFill>
                <a:cs typeface="+mn-ea"/>
                <a:sym typeface="+mn-lt"/>
              </a:rPr>
            </a:br>
            <a:r>
              <a:rPr lang="en-US" altLang="zh-CN" sz="1400" dirty="0">
                <a:solidFill>
                  <a:srgbClr val="FFFFFF"/>
                </a:solidFill>
                <a:cs typeface="+mn-ea"/>
                <a:sym typeface="+mn-lt"/>
              </a:rPr>
              <a:t>NETD</a:t>
            </a:r>
            <a:r>
              <a:rPr lang="zh-CN" altLang="en-US" sz="1400" dirty="0">
                <a:solidFill>
                  <a:srgbClr val="FFFFFF"/>
                </a:solidFill>
                <a:cs typeface="+mn-ea"/>
                <a:sym typeface="+mn-lt"/>
              </a:rPr>
              <a:t> ：</a:t>
            </a:r>
            <a:r>
              <a:rPr lang="en-US" altLang="zh-CN" sz="1400" dirty="0">
                <a:solidFill>
                  <a:srgbClr val="FFFFFF"/>
                </a:solidFill>
                <a:cs typeface="+mn-ea"/>
                <a:sym typeface="+mn-lt"/>
              </a:rPr>
              <a:t>&lt;40 </a:t>
            </a:r>
            <a:r>
              <a:rPr lang="en-US" altLang="zh-CN" sz="1400" dirty="0" err="1">
                <a:solidFill>
                  <a:srgbClr val="FFFFFF"/>
                </a:solidFill>
                <a:cs typeface="+mn-ea"/>
                <a:sym typeface="+mn-lt"/>
              </a:rPr>
              <a:t>mK</a:t>
            </a:r>
            <a:br>
              <a:rPr lang="zh-CN" altLang="en-US" sz="1400" dirty="0">
                <a:solidFill>
                  <a:srgbClr val="FFFFFF"/>
                </a:solidFill>
                <a:cs typeface="+mn-ea"/>
                <a:sym typeface="+mn-lt"/>
              </a:rPr>
            </a:br>
            <a:r>
              <a:rPr lang="en-US" altLang="zh-CN" sz="1400" dirty="0">
                <a:solidFill>
                  <a:srgbClr val="FFFFFF"/>
                </a:solidFill>
                <a:cs typeface="+mn-ea"/>
                <a:sym typeface="+mn-lt"/>
              </a:rPr>
              <a:t>Visible</a:t>
            </a:r>
            <a:r>
              <a:rPr lang="zh-CN" altLang="en-US" sz="1400" dirty="0">
                <a:solidFill>
                  <a:srgbClr val="FFFFFF"/>
                </a:solidFill>
                <a:cs typeface="+mn-ea"/>
                <a:sym typeface="+mn-lt"/>
              </a:rPr>
              <a:t> ：</a:t>
            </a:r>
            <a:r>
              <a:rPr lang="en-US" altLang="zh-CN" sz="1400" dirty="0">
                <a:solidFill>
                  <a:srgbClr val="FFFFFF"/>
                </a:solidFill>
                <a:cs typeface="+mn-ea"/>
                <a:sym typeface="+mn-lt"/>
              </a:rPr>
              <a:t>1/2.8“CMOS</a:t>
            </a:r>
            <a:r>
              <a:rPr lang="zh-CN" altLang="en-US" sz="1400" dirty="0">
                <a:solidFill>
                  <a:srgbClr val="FFFFFF"/>
                </a:solidFill>
                <a:cs typeface="+mn-ea"/>
                <a:sym typeface="+mn-lt"/>
              </a:rPr>
              <a:t>，</a:t>
            </a:r>
            <a:r>
              <a:rPr lang="en-US" altLang="zh-CN" sz="1400" dirty="0">
                <a:solidFill>
                  <a:srgbClr val="FFFFFF"/>
                </a:solidFill>
                <a:cs typeface="+mn-ea"/>
                <a:sym typeface="+mn-lt"/>
              </a:rPr>
              <a:t>1080P</a:t>
            </a:r>
            <a:br>
              <a:rPr lang="zh-CN" altLang="en-US" sz="1400" dirty="0">
                <a:solidFill>
                  <a:srgbClr val="FFFFFF"/>
                </a:solidFill>
                <a:cs typeface="+mn-ea"/>
                <a:sym typeface="+mn-lt"/>
              </a:rPr>
            </a:br>
            <a:r>
              <a:rPr lang="en-US" altLang="zh-CN" sz="1400" dirty="0">
                <a:solidFill>
                  <a:srgbClr val="FFFFFF"/>
                </a:solidFill>
                <a:cs typeface="+mn-ea"/>
                <a:sym typeface="+mn-lt"/>
              </a:rPr>
              <a:t>Visible lens </a:t>
            </a:r>
            <a:r>
              <a:rPr lang="zh-CN" altLang="en-US" sz="1400" dirty="0">
                <a:solidFill>
                  <a:srgbClr val="FFFFFF"/>
                </a:solidFill>
                <a:cs typeface="+mn-ea"/>
                <a:sym typeface="+mn-lt"/>
              </a:rPr>
              <a:t>：</a:t>
            </a:r>
            <a:r>
              <a:rPr lang="en-US" altLang="zh-CN" sz="1400" dirty="0">
                <a:solidFill>
                  <a:srgbClr val="FFFFFF"/>
                </a:solidFill>
                <a:cs typeface="+mn-ea"/>
                <a:sym typeface="+mn-lt"/>
              </a:rPr>
              <a:t>4.95~198mm, 40X</a:t>
            </a:r>
          </a:p>
          <a:p>
            <a:pPr defTabSz="914377">
              <a:lnSpc>
                <a:spcPct val="110000"/>
              </a:lnSpc>
            </a:pPr>
            <a:r>
              <a:rPr lang="en-US" altLang="zh-CN" sz="1400" dirty="0">
                <a:solidFill>
                  <a:srgbClr val="FFFFFF"/>
                </a:solidFill>
                <a:cs typeface="+mn-ea"/>
                <a:sym typeface="+mn-lt"/>
              </a:rPr>
              <a:t>IR distance</a:t>
            </a:r>
            <a:r>
              <a:rPr lang="zh-CN" altLang="en-US" sz="1400" dirty="0">
                <a:solidFill>
                  <a:srgbClr val="FFFFFF"/>
                </a:solidFill>
                <a:cs typeface="+mn-ea"/>
                <a:sym typeface="+mn-lt"/>
              </a:rPr>
              <a:t>：</a:t>
            </a:r>
            <a:r>
              <a:rPr lang="en-US" altLang="zh-CN" sz="1400" dirty="0">
                <a:solidFill>
                  <a:srgbClr val="FFFFFF"/>
                </a:solidFill>
                <a:cs typeface="+mn-ea"/>
                <a:sym typeface="+mn-lt"/>
              </a:rPr>
              <a:t>100m</a:t>
            </a:r>
            <a:br>
              <a:rPr lang="zh-CN" altLang="en-US" sz="1400" dirty="0">
                <a:solidFill>
                  <a:srgbClr val="FFFFFF"/>
                </a:solidFill>
                <a:cs typeface="+mn-ea"/>
                <a:sym typeface="+mn-lt"/>
              </a:rPr>
            </a:br>
            <a:r>
              <a:rPr lang="en-US" altLang="zh-CN" sz="1400" dirty="0">
                <a:solidFill>
                  <a:srgbClr val="FFFFFF"/>
                </a:solidFill>
                <a:cs typeface="+mn-ea"/>
                <a:sym typeface="+mn-lt"/>
              </a:rPr>
              <a:t>Temperature measurement range </a:t>
            </a:r>
            <a:r>
              <a:rPr lang="zh-CN" altLang="en-US" sz="1400" dirty="0">
                <a:solidFill>
                  <a:srgbClr val="FFFFFF"/>
                </a:solidFill>
                <a:cs typeface="+mn-ea"/>
                <a:sym typeface="+mn-lt"/>
              </a:rPr>
              <a:t>：</a:t>
            </a:r>
            <a:r>
              <a:rPr lang="en-US" altLang="zh-CN" sz="1400" dirty="0">
                <a:solidFill>
                  <a:srgbClr val="FFFFFF"/>
                </a:solidFill>
                <a:cs typeface="+mn-ea"/>
                <a:sym typeface="+mn-lt"/>
              </a:rPr>
              <a:t>30℃</a:t>
            </a:r>
            <a:r>
              <a:rPr lang="zh-CN" altLang="en-US" sz="1400" dirty="0">
                <a:solidFill>
                  <a:srgbClr val="FFFFFF"/>
                </a:solidFill>
                <a:cs typeface="+mn-ea"/>
                <a:sym typeface="+mn-lt"/>
              </a:rPr>
              <a:t>～</a:t>
            </a:r>
            <a:r>
              <a:rPr lang="en-US" altLang="zh-CN" sz="1400" dirty="0">
                <a:solidFill>
                  <a:srgbClr val="FFFFFF"/>
                </a:solidFill>
                <a:cs typeface="+mn-ea"/>
                <a:sym typeface="+mn-lt"/>
              </a:rPr>
              <a:t>45℃</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measurement accuracy </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0000"/>
                </a:solidFill>
                <a:cs typeface="+mn-ea"/>
                <a:sym typeface="+mn-lt"/>
              </a:rPr>
              <a:t>±0.3℃</a:t>
            </a:r>
            <a:r>
              <a:rPr lang="zh-CN" altLang="en-US" sz="1400" dirty="0">
                <a:solidFill>
                  <a:srgbClr val="FF0000"/>
                </a:solidFill>
                <a:cs typeface="+mn-ea"/>
                <a:sym typeface="+mn-lt"/>
              </a:rPr>
              <a:t>，</a:t>
            </a:r>
            <a:r>
              <a:rPr lang="en-US" altLang="zh-CN" sz="1400" dirty="0">
                <a:solidFill>
                  <a:srgbClr val="FF0000"/>
                </a:solidFill>
                <a:cs typeface="+mn-ea"/>
                <a:sym typeface="+mn-lt"/>
              </a:rPr>
              <a:t> with blackbody</a:t>
            </a:r>
            <a:endParaRPr lang="en-US" altLang="zh-CN" sz="1400" dirty="0">
              <a:solidFill>
                <a:srgbClr val="FFFFFF"/>
              </a:solidFill>
              <a:cs typeface="+mn-ea"/>
              <a:sym typeface="+mn-lt"/>
            </a:endParaRPr>
          </a:p>
        </p:txBody>
      </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7790" y="1143459"/>
            <a:ext cx="2250367" cy="1702024"/>
          </a:xfrm>
          <a:prstGeom prst="rect">
            <a:avLst/>
          </a:prstGeom>
        </p:spPr>
      </p:pic>
      <p:cxnSp>
        <p:nvCxnSpPr>
          <p:cNvPr id="26" name="直接连接符 25"/>
          <p:cNvCxnSpPr/>
          <p:nvPr/>
        </p:nvCxnSpPr>
        <p:spPr>
          <a:xfrm>
            <a:off x="6096000" y="3062053"/>
            <a:ext cx="7749" cy="211551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rot="5400000">
            <a:off x="8288906" y="668581"/>
            <a:ext cx="1335908" cy="2651781"/>
          </a:xfrm>
          <a:prstGeom prst="ellipse">
            <a:avLst/>
          </a:prstGeom>
          <a:solidFill>
            <a:srgbClr val="002060">
              <a:alpha val="6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srgbClr val="FFFFFF"/>
              </a:solidFill>
              <a:cs typeface="+mn-ea"/>
              <a:sym typeface="+mn-lt"/>
            </a:endParaRPr>
          </a:p>
        </p:txBody>
      </p:sp>
      <p:sp>
        <p:nvSpPr>
          <p:cNvPr id="17" name="TextBox 25"/>
          <p:cNvSpPr txBox="1"/>
          <p:nvPr/>
        </p:nvSpPr>
        <p:spPr>
          <a:xfrm>
            <a:off x="8160808" y="2844225"/>
            <a:ext cx="1592103" cy="584775"/>
          </a:xfrm>
          <a:prstGeom prst="rect">
            <a:avLst/>
          </a:prstGeom>
          <a:noFill/>
        </p:spPr>
        <p:txBody>
          <a:bodyPr wrap="none" rtlCol="0">
            <a:spAutoFit/>
          </a:bodyPr>
          <a:lstStyle/>
          <a:p>
            <a:pPr algn="ctr" defTabSz="914377"/>
            <a:r>
              <a:rPr lang="en-US" altLang="zh-CN" sz="1600" dirty="0">
                <a:solidFill>
                  <a:srgbClr val="FFFF00"/>
                </a:solidFill>
                <a:cs typeface="+mn-ea"/>
                <a:sym typeface="+mn-lt"/>
              </a:rPr>
              <a:t>Blackbody</a:t>
            </a:r>
          </a:p>
          <a:p>
            <a:pPr algn="ctr" defTabSz="914377"/>
            <a:r>
              <a:rPr lang="en-US" altLang="zh-CN" sz="1600" dirty="0">
                <a:solidFill>
                  <a:srgbClr val="FFFF00"/>
                </a:solidFill>
                <a:cs typeface="+mn-ea"/>
                <a:sym typeface="+mn-lt"/>
              </a:rPr>
              <a:t>DH-TPC-HBB1</a:t>
            </a:r>
          </a:p>
        </p:txBody>
      </p:sp>
      <p:sp>
        <p:nvSpPr>
          <p:cNvPr id="18" name="矩形 17">
            <a:extLst>
              <a:ext uri="{FF2B5EF4-FFF2-40B4-BE49-F238E27FC236}">
                <a16:creationId xmlns:a16="http://schemas.microsoft.com/office/drawing/2014/main" id="{6EAC5940-9568-4B0D-AF05-A324C78783B9}"/>
              </a:ext>
            </a:extLst>
          </p:cNvPr>
          <p:cNvSpPr/>
          <p:nvPr/>
        </p:nvSpPr>
        <p:spPr>
          <a:xfrm>
            <a:off x="7172588" y="3743367"/>
            <a:ext cx="4261606" cy="2445670"/>
          </a:xfrm>
          <a:prstGeom prst="rect">
            <a:avLst/>
          </a:prstGeom>
        </p:spPr>
        <p:txBody>
          <a:bodyPr wrap="square">
            <a:spAutoFit/>
          </a:bodyPr>
          <a:lstStyle/>
          <a:p>
            <a:pPr defTabSz="914377">
              <a:lnSpc>
                <a:spcPct val="110000"/>
              </a:lnSpc>
            </a:pPr>
            <a:r>
              <a:rPr lang="en-US" altLang="zh-CN" sz="1400" dirty="0">
                <a:solidFill>
                  <a:srgbClr val="FFFFFF"/>
                </a:solidFill>
                <a:cs typeface="+mn-ea"/>
                <a:sym typeface="+mn-lt"/>
              </a:rPr>
              <a:t>Working temperature</a:t>
            </a:r>
            <a:r>
              <a:rPr lang="zh-CN" altLang="en-US" sz="1400" dirty="0">
                <a:solidFill>
                  <a:srgbClr val="FFFFFF"/>
                </a:solidFill>
                <a:cs typeface="+mn-ea"/>
                <a:sym typeface="+mn-lt"/>
              </a:rPr>
              <a:t>   ：</a:t>
            </a:r>
            <a:r>
              <a:rPr lang="en-US" altLang="zh-CN" sz="1400" dirty="0">
                <a:solidFill>
                  <a:srgbClr val="FFFFFF"/>
                </a:solidFill>
                <a:cs typeface="+mn-ea"/>
                <a:sym typeface="+mn-lt"/>
              </a:rPr>
              <a:t>40.0℃</a:t>
            </a:r>
            <a:r>
              <a:rPr lang="zh-CN" altLang="en-US" sz="1400" dirty="0">
                <a:solidFill>
                  <a:srgbClr val="FFFFFF"/>
                </a:solidFill>
                <a:cs typeface="+mn-ea"/>
                <a:sym typeface="+mn-lt"/>
              </a:rPr>
              <a:t>（</a:t>
            </a:r>
            <a:r>
              <a:rPr lang="en-US" altLang="zh-CN" sz="1400" dirty="0">
                <a:solidFill>
                  <a:srgbClr val="FFFFFF"/>
                </a:solidFill>
                <a:cs typeface="+mn-ea"/>
                <a:sym typeface="+mn-lt"/>
              </a:rPr>
              <a:t> environment temperature +5.0</a:t>
            </a:r>
            <a:r>
              <a:rPr lang="zh-CN" altLang="en-US" sz="1400" dirty="0">
                <a:solidFill>
                  <a:srgbClr val="FFFFFF"/>
                </a:solidFill>
                <a:cs typeface="+mn-ea"/>
                <a:sym typeface="+mn-lt"/>
              </a:rPr>
              <a:t>℃</a:t>
            </a:r>
            <a:r>
              <a:rPr lang="en-US" altLang="zh-CN" sz="1400" dirty="0">
                <a:solidFill>
                  <a:srgbClr val="FFFFFF"/>
                </a:solidFill>
                <a:cs typeface="+mn-ea"/>
                <a:sym typeface="+mn-lt"/>
              </a:rPr>
              <a:t>~ 50.0</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resolution </a:t>
            </a:r>
            <a:r>
              <a:rPr lang="zh-CN" altLang="en-US" sz="1400" dirty="0">
                <a:solidFill>
                  <a:srgbClr val="FFFFFF"/>
                </a:solidFill>
                <a:cs typeface="+mn-ea"/>
                <a:sym typeface="+mn-lt"/>
              </a:rPr>
              <a:t>：</a:t>
            </a:r>
            <a:r>
              <a:rPr lang="en-US" altLang="zh-CN" sz="1400" dirty="0">
                <a:solidFill>
                  <a:srgbClr val="FFFFFF"/>
                </a:solidFill>
                <a:cs typeface="+mn-ea"/>
                <a:sym typeface="+mn-lt"/>
              </a:rPr>
              <a:t>0.1℃</a:t>
            </a:r>
          </a:p>
          <a:p>
            <a:pPr defTabSz="914377">
              <a:lnSpc>
                <a:spcPct val="110000"/>
              </a:lnSpc>
            </a:pPr>
            <a:r>
              <a:rPr lang="en-US" altLang="zh-CN" sz="1400" dirty="0">
                <a:solidFill>
                  <a:srgbClr val="FFFFFF"/>
                </a:solidFill>
                <a:cs typeface="+mn-ea"/>
                <a:sym typeface="+mn-lt"/>
              </a:rPr>
              <a:t>Temperature measurement accuracy </a:t>
            </a:r>
            <a:r>
              <a:rPr lang="zh-CN" altLang="en-US" sz="1400" dirty="0">
                <a:solidFill>
                  <a:srgbClr val="FFFFFF"/>
                </a:solidFill>
                <a:cs typeface="+mn-ea"/>
                <a:sym typeface="+mn-lt"/>
              </a:rPr>
              <a:t>：</a:t>
            </a:r>
            <a:r>
              <a:rPr lang="en-US" altLang="zh-CN" sz="1400" dirty="0">
                <a:solidFill>
                  <a:srgbClr val="FFFFFF"/>
                </a:solidFill>
                <a:cs typeface="+mn-ea"/>
                <a:sym typeface="+mn-lt"/>
              </a:rPr>
              <a:t>±0.2℃</a:t>
            </a:r>
            <a:r>
              <a:rPr lang="zh-CN" altLang="en-US" sz="1400" dirty="0">
                <a:solidFill>
                  <a:srgbClr val="FFFFFF"/>
                </a:solidFill>
                <a:cs typeface="+mn-ea"/>
                <a:sym typeface="+mn-lt"/>
              </a:rPr>
              <a:t>（</a:t>
            </a:r>
            <a:r>
              <a:rPr lang="en-US" altLang="zh-CN" sz="1400" dirty="0">
                <a:solidFill>
                  <a:srgbClr val="FFFFFF"/>
                </a:solidFill>
                <a:cs typeface="+mn-ea"/>
                <a:sym typeface="+mn-lt"/>
              </a:rPr>
              <a:t>Single point</a:t>
            </a:r>
            <a:r>
              <a:rPr lang="zh-CN" altLang="en-US" sz="1400" dirty="0">
                <a:solidFill>
                  <a:srgbClr val="FFFFFF"/>
                </a:solidFill>
                <a:cs typeface="+mn-ea"/>
                <a:sym typeface="+mn-lt"/>
              </a:rPr>
              <a:t>）</a:t>
            </a:r>
            <a:endParaRPr lang="en-US" altLang="zh-CN" sz="1400" dirty="0">
              <a:solidFill>
                <a:srgbClr val="FFFFFF"/>
              </a:solidFill>
              <a:cs typeface="+mn-ea"/>
              <a:sym typeface="+mn-lt"/>
            </a:endParaRPr>
          </a:p>
          <a:p>
            <a:pPr defTabSz="914377">
              <a:lnSpc>
                <a:spcPct val="110000"/>
              </a:lnSpc>
            </a:pPr>
            <a:r>
              <a:rPr lang="en-US" altLang="zh-CN" sz="1400" dirty="0">
                <a:solidFill>
                  <a:srgbClr val="FFFFFF"/>
                </a:solidFill>
                <a:cs typeface="+mn-ea"/>
                <a:sym typeface="+mn-lt"/>
              </a:rPr>
              <a:t>Temperature stability </a:t>
            </a:r>
            <a:r>
              <a:rPr lang="zh-CN" altLang="en-US" sz="1400" dirty="0">
                <a:solidFill>
                  <a:srgbClr val="FFFFFF"/>
                </a:solidFill>
                <a:cs typeface="+mn-ea"/>
                <a:sym typeface="+mn-lt"/>
              </a:rPr>
              <a:t>：</a:t>
            </a:r>
            <a:r>
              <a:rPr lang="en-US" altLang="zh-CN" sz="1400" dirty="0">
                <a:solidFill>
                  <a:srgbClr val="FFFFFF"/>
                </a:solidFill>
                <a:cs typeface="+mn-ea"/>
                <a:sym typeface="+mn-lt"/>
              </a:rPr>
              <a:t>±( 0.1</a:t>
            </a:r>
            <a:r>
              <a:rPr lang="zh-CN" altLang="en-US" sz="1400" dirty="0">
                <a:solidFill>
                  <a:srgbClr val="FFFFFF"/>
                </a:solidFill>
                <a:cs typeface="+mn-ea"/>
                <a:sym typeface="+mn-lt"/>
              </a:rPr>
              <a:t>～</a:t>
            </a:r>
            <a:r>
              <a:rPr lang="en-US" altLang="zh-CN" sz="1400" dirty="0">
                <a:solidFill>
                  <a:srgbClr val="FFFFFF"/>
                </a:solidFill>
                <a:cs typeface="+mn-ea"/>
                <a:sym typeface="+mn-lt"/>
              </a:rPr>
              <a:t>0.2 )℃/30min</a:t>
            </a:r>
          </a:p>
          <a:p>
            <a:pPr defTabSz="914377">
              <a:lnSpc>
                <a:spcPct val="110000"/>
              </a:lnSpc>
            </a:pPr>
            <a:r>
              <a:rPr lang="en-US" altLang="zh-CN" sz="1400" dirty="0">
                <a:solidFill>
                  <a:srgbClr val="FFFFFF"/>
                </a:solidFill>
                <a:cs typeface="+mn-ea"/>
                <a:sym typeface="+mn-lt"/>
              </a:rPr>
              <a:t>Effective emissivity </a:t>
            </a:r>
            <a:r>
              <a:rPr lang="zh-CN" altLang="en-US" sz="1400" dirty="0">
                <a:solidFill>
                  <a:srgbClr val="FFFFFF"/>
                </a:solidFill>
                <a:cs typeface="+mn-ea"/>
                <a:sym typeface="+mn-lt"/>
              </a:rPr>
              <a:t>：</a:t>
            </a:r>
            <a:r>
              <a:rPr lang="en-US" altLang="zh-CN" sz="1400" dirty="0">
                <a:solidFill>
                  <a:srgbClr val="FFFFFF"/>
                </a:solidFill>
                <a:cs typeface="+mn-ea"/>
                <a:sym typeface="+mn-lt"/>
              </a:rPr>
              <a:t>0.97±0.02</a:t>
            </a:r>
          </a:p>
          <a:p>
            <a:pPr defTabSz="914377">
              <a:lnSpc>
                <a:spcPct val="110000"/>
              </a:lnSpc>
            </a:pPr>
            <a:r>
              <a:rPr lang="en-US" altLang="zh-CN" sz="1400" dirty="0">
                <a:solidFill>
                  <a:srgbClr val="FFFFFF"/>
                </a:solidFill>
                <a:cs typeface="+mn-ea"/>
                <a:sym typeface="+mn-lt"/>
              </a:rPr>
              <a:t>Power</a:t>
            </a:r>
            <a:r>
              <a:rPr lang="zh-CN" altLang="en-US" sz="1400" dirty="0">
                <a:solidFill>
                  <a:srgbClr val="FFFFFF"/>
                </a:solidFill>
                <a:cs typeface="+mn-ea"/>
                <a:sym typeface="+mn-lt"/>
              </a:rPr>
              <a:t>：</a:t>
            </a:r>
            <a:r>
              <a:rPr lang="en-US" altLang="zh-CN" sz="1400" dirty="0">
                <a:solidFill>
                  <a:srgbClr val="FFFFFF"/>
                </a:solidFill>
                <a:cs typeface="+mn-ea"/>
                <a:sym typeface="+mn-lt"/>
              </a:rPr>
              <a:t>220VAC 50Hz</a:t>
            </a:r>
          </a:p>
          <a:p>
            <a:pPr defTabSz="914377">
              <a:lnSpc>
                <a:spcPct val="110000"/>
              </a:lnSpc>
            </a:pPr>
            <a:r>
              <a:rPr lang="en-US" altLang="zh-CN" sz="1400" dirty="0">
                <a:solidFill>
                  <a:srgbClr val="FFFFFF"/>
                </a:solidFill>
                <a:cs typeface="+mn-ea"/>
                <a:sym typeface="+mn-lt"/>
              </a:rPr>
              <a:t>Ambient temperature and humidity </a:t>
            </a:r>
            <a:r>
              <a:rPr lang="zh-CN" altLang="en-US" sz="1400" dirty="0">
                <a:solidFill>
                  <a:srgbClr val="FFFFFF"/>
                </a:solidFill>
                <a:cs typeface="+mn-ea"/>
                <a:sym typeface="+mn-lt"/>
              </a:rPr>
              <a:t>：</a:t>
            </a:r>
            <a:r>
              <a:rPr lang="en-US" altLang="zh-CN" sz="1400" dirty="0">
                <a:solidFill>
                  <a:srgbClr val="FFFFFF"/>
                </a:solidFill>
                <a:cs typeface="+mn-ea"/>
                <a:sym typeface="+mn-lt"/>
              </a:rPr>
              <a:t>0~40℃/ ≤80%RH</a:t>
            </a:r>
            <a:endParaRPr lang="zh-CN" altLang="en-US" sz="1400" dirty="0">
              <a:solidFill>
                <a:srgbClr val="FFFFFF"/>
              </a:solidFill>
              <a:cs typeface="+mn-ea"/>
              <a:sym typeface="+mn-lt"/>
            </a:endParaRPr>
          </a:p>
        </p:txBody>
      </p:sp>
      <p:grpSp>
        <p:nvGrpSpPr>
          <p:cNvPr id="19" name="组合 18">
            <a:extLst>
              <a:ext uri="{FF2B5EF4-FFF2-40B4-BE49-F238E27FC236}">
                <a16:creationId xmlns:a16="http://schemas.microsoft.com/office/drawing/2014/main" id="{85024D1E-C2E1-4BEC-891A-D83A3D3DCE73}"/>
              </a:ext>
            </a:extLst>
          </p:cNvPr>
          <p:cNvGrpSpPr/>
          <p:nvPr/>
        </p:nvGrpSpPr>
        <p:grpSpPr>
          <a:xfrm>
            <a:off x="8405515" y="1628115"/>
            <a:ext cx="958847" cy="750579"/>
            <a:chOff x="2550856" y="437585"/>
            <a:chExt cx="3210824" cy="2983907"/>
          </a:xfrm>
        </p:grpSpPr>
        <p:pic>
          <p:nvPicPr>
            <p:cNvPr id="20"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17" b="94268" l="9043" r="93617">
                          <a14:foregroundMark x1="29787" y1="14650" x2="62766" y2="85987"/>
                          <a14:foregroundMark x1="62766" y1="85987" x2="63830" y2="85987"/>
                          <a14:foregroundMark x1="23936" y1="22293" x2="53191" y2="87261"/>
                          <a14:foregroundMark x1="16489" y1="37580" x2="10638" y2="75796"/>
                          <a14:foregroundMark x1="59043" y1="91083" x2="57979" y2="94904"/>
                          <a14:foregroundMark x1="22340" y1="87261" x2="21277" y2="91083"/>
                          <a14:foregroundMark x1="63830" y1="15924" x2="89894" y2="69427"/>
                          <a14:foregroundMark x1="61702" y1="17197" x2="89894" y2="15924"/>
                          <a14:foregroundMark x1="90957" y1="19745" x2="93617" y2="54140"/>
                        </a14:backgroundRemoval>
                      </a14:imgEffect>
                    </a14:imgLayer>
                  </a14:imgProps>
                </a:ext>
                <a:ext uri="{28A0092B-C50C-407E-A947-70E740481C1C}">
                  <a14:useLocalDpi xmlns:a14="http://schemas.microsoft.com/office/drawing/2010/main" val="0"/>
                </a:ext>
              </a:extLst>
            </a:blip>
            <a:srcRect/>
            <a:stretch>
              <a:fillRect/>
            </a:stretch>
          </p:blipFill>
          <p:spPr bwMode="auto">
            <a:xfrm>
              <a:off x="2550856" y="437585"/>
              <a:ext cx="3210824" cy="298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图片 20">
              <a:extLst>
                <a:ext uri="{FF2B5EF4-FFF2-40B4-BE49-F238E27FC236}">
                  <a16:creationId xmlns:a16="http://schemas.microsoft.com/office/drawing/2014/main" id="{B48BC373-2733-4896-B68A-DA732D077433}"/>
                </a:ext>
              </a:extLst>
            </p:cNvPr>
            <p:cNvPicPr>
              <a:picLocks noChangeAspect="1"/>
            </p:cNvPicPr>
            <p:nvPr/>
          </p:nvPicPr>
          <p:blipFill>
            <a:blip r:embed="rId6"/>
            <a:stretch>
              <a:fillRect/>
            </a:stretch>
          </p:blipFill>
          <p:spPr>
            <a:xfrm>
              <a:off x="3051506" y="913490"/>
              <a:ext cx="1104762" cy="323810"/>
            </a:xfrm>
            <a:prstGeom prst="rect">
              <a:avLst/>
            </a:prstGeom>
          </p:spPr>
        </p:pic>
      </p:grpSp>
    </p:spTree>
    <p:extLst>
      <p:ext uri="{BB962C8B-B14F-4D97-AF65-F5344CB8AC3E}">
        <p14:creationId xmlns:p14="http://schemas.microsoft.com/office/powerpoint/2010/main" val="2647232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0.4"/>
  <p:tag name="RESOURCEID" val="2015"/>
  <p:tag name="PAMAINTYPE" val="4"/>
  <p:tag name="PATYPE" val="171"/>
  <p:tag name="PASUBTYPE" val="172"/>
  <p:tag name="RESOURCELIBID" val="2015"/>
</p:tagLst>
</file>

<file path=ppt/tags/tag2.xml><?xml version="1.0" encoding="utf-8"?>
<p:tagLst xmlns:a="http://schemas.openxmlformats.org/drawingml/2006/main" xmlns:r="http://schemas.openxmlformats.org/officeDocument/2006/relationships" xmlns:p="http://schemas.openxmlformats.org/presentationml/2006/main">
  <p:tag name="PA" val="v5.0.4"/>
  <p:tag name="RESOURCEID" val="2015"/>
  <p:tag name="PAMAINTYPE" val="4"/>
  <p:tag name="PATYPE" val="171"/>
  <p:tag name="PASUBTYPE" val="172"/>
  <p:tag name="RESOURCELIBID" val="2015"/>
</p:tagLst>
</file>

<file path=ppt/tags/tag3.xml><?xml version="1.0" encoding="utf-8"?>
<p:tagLst xmlns:a="http://schemas.openxmlformats.org/drawingml/2006/main" xmlns:r="http://schemas.openxmlformats.org/officeDocument/2006/relationships" xmlns:p="http://schemas.openxmlformats.org/presentationml/2006/main">
  <p:tag name="PA" val="v5.0.4"/>
  <p:tag name="RESOURCEID" val="2015"/>
  <p:tag name="PAMAINTYPE" val="4"/>
  <p:tag name="PATYPE" val="171"/>
  <p:tag name="PASUBTYPE" val="172"/>
  <p:tag name="RESOURCELIBID" val="2015"/>
</p:tagLst>
</file>

<file path=ppt/tags/tag4.xml><?xml version="1.0" encoding="utf-8"?>
<p:tagLst xmlns:a="http://schemas.openxmlformats.org/drawingml/2006/main" xmlns:r="http://schemas.openxmlformats.org/officeDocument/2006/relationships" xmlns:p="http://schemas.openxmlformats.org/presentationml/2006/main">
  <p:tag name="PA" val="v5.0.4"/>
  <p:tag name="RESOURCEID" val="2015"/>
  <p:tag name="PAMAINTYPE" val="4"/>
  <p:tag name="PATYPE" val="171"/>
  <p:tag name="PASUBTYPE" val="172"/>
  <p:tag name="RESOURCELIBID" val="2015"/>
</p:tagLst>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uv1kkpw">
      <a:majorFont>
        <a:latin typeface="微软雅黑" panose="020B0A04020102020204"/>
        <a:ea typeface="微软雅黑"/>
        <a:cs typeface=""/>
      </a:majorFont>
      <a:minorFont>
        <a:latin typeface="微软雅黑" panose="020B0604020202020204"/>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wrap="none" rtlCol="0" anchor="ctr">
        <a:spAutoFit/>
      </a:bodyPr>
      <a:lstStyle>
        <a:defPPr algn="ctr">
          <a:defRPr sz="16600" dirty="0">
            <a:solidFill>
              <a:schemeClr val="accent5">
                <a:alpha val="10000"/>
              </a:schemeClr>
            </a:solidFill>
            <a:latin typeface="站酷高端黑" panose="02010600030101010101" pitchFamily="2" charset="-122"/>
            <a:ea typeface="站酷高端黑" panose="02010600030101010101" pitchFamily="2" charset="-122"/>
            <a:cs typeface="+mn-ea"/>
            <a:sym typeface="+mn-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1102</Words>
  <Application>Microsoft Office PowerPoint</Application>
  <PresentationFormat>Widescreen</PresentationFormat>
  <Paragraphs>207</Paragraphs>
  <Slides>18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等线</vt:lpstr>
      <vt:lpstr>微软雅黑</vt:lpstr>
      <vt:lpstr>微软雅黑</vt:lpstr>
      <vt:lpstr>宋体</vt:lpstr>
      <vt:lpstr>Arial</vt:lpstr>
      <vt:lpstr>Calibri</vt:lpstr>
      <vt:lpstr>Impact</vt:lpstr>
      <vt:lpstr>站酷高端黑</vt:lpstr>
      <vt:lpstr>Office 主题</vt:lpstr>
      <vt:lpstr>PowerPoint Presentation</vt:lpstr>
      <vt:lpstr>PowerPoint Presentation</vt:lpstr>
      <vt:lpstr>Background</vt:lpstr>
      <vt:lpstr>Application Scenarios</vt:lpstr>
      <vt:lpstr>PowerPoint Presentation</vt:lpstr>
      <vt:lpstr>Highlights</vt:lpstr>
      <vt:lpstr>PowerPoint Presentation</vt:lpstr>
      <vt:lpstr>Solution</vt:lpstr>
      <vt:lpstr>Products</vt:lpstr>
      <vt:lpstr>Product Selection</vt:lpstr>
      <vt:lpstr>PowerPoint Presentation</vt:lpstr>
      <vt:lpstr>Solution and Progress</vt:lpstr>
      <vt:lpstr>Main Products</vt:lpstr>
      <vt:lpstr>Product Selection</vt:lpstr>
      <vt:lpstr>PowerPoint Presentation</vt:lpstr>
      <vt:lpstr>Success Case | Hangzhou Metro</vt:lpstr>
      <vt:lpstr>Success Case | Shanghai Railway Station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Lan Fang</dc:creator>
  <cp:lastModifiedBy>User</cp:lastModifiedBy>
  <cp:revision>70</cp:revision>
  <dcterms:created xsi:type="dcterms:W3CDTF">2020-01-30T14:08:54Z</dcterms:created>
  <dcterms:modified xsi:type="dcterms:W3CDTF">2020-03-06T14:27:17Z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SEDS_HWMT_d46a6755">
    <vt:lpwstr>f2456a34_mFV3wj84Iyk1P8pOknv5rnbMeX8=_8Qgmr3M8P2c1I4xPjCL/s6U0FM02IBfpCexYRsSD/YFbl0F7tN2dHtCxJRKuRQ==_89aa5bd3</vt:lpwstr>
  </property>
</Properties>
</file>